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3" r:id="rId1"/>
  </p:sldMasterIdLst>
  <p:notesMasterIdLst>
    <p:notesMasterId r:id="rId91"/>
  </p:notesMasterIdLst>
  <p:handoutMasterIdLst>
    <p:handoutMasterId r:id="rId92"/>
  </p:handoutMasterIdLst>
  <p:sldIdLst>
    <p:sldId id="486" r:id="rId2"/>
    <p:sldId id="258" r:id="rId3"/>
    <p:sldId id="259" r:id="rId4"/>
    <p:sldId id="318" r:id="rId5"/>
    <p:sldId id="257" r:id="rId6"/>
    <p:sldId id="319" r:id="rId7"/>
    <p:sldId id="450" r:id="rId8"/>
    <p:sldId id="260" r:id="rId9"/>
    <p:sldId id="263" r:id="rId10"/>
    <p:sldId id="485" r:id="rId11"/>
    <p:sldId id="264" r:id="rId12"/>
    <p:sldId id="265" r:id="rId13"/>
    <p:sldId id="536" r:id="rId14"/>
    <p:sldId id="493" r:id="rId15"/>
    <p:sldId id="520" r:id="rId16"/>
    <p:sldId id="521" r:id="rId17"/>
    <p:sldId id="517" r:id="rId18"/>
    <p:sldId id="518" r:id="rId19"/>
    <p:sldId id="519" r:id="rId20"/>
    <p:sldId id="266" r:id="rId21"/>
    <p:sldId id="267" r:id="rId22"/>
    <p:sldId id="473" r:id="rId23"/>
    <p:sldId id="268" r:id="rId24"/>
    <p:sldId id="449" r:id="rId25"/>
    <p:sldId id="274" r:id="rId26"/>
    <p:sldId id="280" r:id="rId27"/>
    <p:sldId id="492" r:id="rId28"/>
    <p:sldId id="530" r:id="rId29"/>
    <p:sldId id="522" r:id="rId30"/>
    <p:sldId id="523" r:id="rId31"/>
    <p:sldId id="281" r:id="rId32"/>
    <p:sldId id="524" r:id="rId33"/>
    <p:sldId id="282" r:id="rId34"/>
    <p:sldId id="283" r:id="rId35"/>
    <p:sldId id="284" r:id="rId36"/>
    <p:sldId id="286" r:id="rId37"/>
    <p:sldId id="287" r:id="rId38"/>
    <p:sldId id="292" r:id="rId39"/>
    <p:sldId id="304" r:id="rId40"/>
    <p:sldId id="305" r:id="rId41"/>
    <p:sldId id="306" r:id="rId42"/>
    <p:sldId id="533" r:id="rId43"/>
    <p:sldId id="484" r:id="rId44"/>
    <p:sldId id="471" r:id="rId45"/>
    <p:sldId id="472" r:id="rId46"/>
    <p:sldId id="467" r:id="rId47"/>
    <p:sldId id="488" r:id="rId48"/>
    <p:sldId id="528" r:id="rId49"/>
    <p:sldId id="490" r:id="rId50"/>
    <p:sldId id="489" r:id="rId51"/>
    <p:sldId id="323" r:id="rId52"/>
    <p:sldId id="316" r:id="rId53"/>
    <p:sldId id="326" r:id="rId54"/>
    <p:sldId id="327" r:id="rId55"/>
    <p:sldId id="328" r:id="rId56"/>
    <p:sldId id="331" r:id="rId57"/>
    <p:sldId id="332" r:id="rId58"/>
    <p:sldId id="333" r:id="rId59"/>
    <p:sldId id="345" r:id="rId60"/>
    <p:sldId id="346" r:id="rId61"/>
    <p:sldId id="347" r:id="rId62"/>
    <p:sldId id="335" r:id="rId63"/>
    <p:sldId id="337" r:id="rId64"/>
    <p:sldId id="388" r:id="rId65"/>
    <p:sldId id="392" r:id="rId66"/>
    <p:sldId id="393" r:id="rId67"/>
    <p:sldId id="399" r:id="rId68"/>
    <p:sldId id="418" r:id="rId69"/>
    <p:sldId id="403" r:id="rId70"/>
    <p:sldId id="406" r:id="rId71"/>
    <p:sldId id="408" r:id="rId72"/>
    <p:sldId id="409" r:id="rId73"/>
    <p:sldId id="417" r:id="rId74"/>
    <p:sldId id="445" r:id="rId75"/>
    <p:sldId id="537" r:id="rId76"/>
    <p:sldId id="432" r:id="rId77"/>
    <p:sldId id="434" r:id="rId78"/>
    <p:sldId id="444" r:id="rId79"/>
    <p:sldId id="453" r:id="rId80"/>
    <p:sldId id="457" r:id="rId81"/>
    <p:sldId id="456" r:id="rId82"/>
    <p:sldId id="463" r:id="rId83"/>
    <p:sldId id="538" r:id="rId84"/>
    <p:sldId id="512" r:id="rId85"/>
    <p:sldId id="509" r:id="rId86"/>
    <p:sldId id="510" r:id="rId87"/>
    <p:sldId id="501" r:id="rId88"/>
    <p:sldId id="503" r:id="rId89"/>
    <p:sldId id="504" r:id="rId90"/>
  </p:sldIdLst>
  <p:sldSz cx="9144000" cy="6858000" type="screen4x3"/>
  <p:notesSz cx="6834188" cy="9979025"/>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111" d="100"/>
          <a:sy n="111" d="100"/>
        </p:scale>
        <p:origin x="93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2" Type="http://schemas.openxmlformats.org/officeDocument/2006/relationships/oleObject" Target="file:///F:\MEXIKO_2011\Mexiko_VYHODNOTENIE%2025.11.10%20(FS3).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12852074651629641"/>
          <c:y val="0.13641018365428803"/>
          <c:w val="0.82893194325620001"/>
          <c:h val="0.74968305676971436"/>
        </c:manualLayout>
      </c:layout>
      <c:scatterChart>
        <c:scatterStyle val="lineMarker"/>
        <c:varyColors val="0"/>
        <c:ser>
          <c:idx val="2"/>
          <c:order val="0"/>
          <c:spPr>
            <a:ln w="28575">
              <a:noFill/>
            </a:ln>
          </c:spPr>
          <c:marker>
            <c:symbol val="circle"/>
            <c:size val="3"/>
            <c:spPr>
              <a:solidFill>
                <a:schemeClr val="tx1"/>
              </a:solidFill>
              <a:ln>
                <a:solidFill>
                  <a:schemeClr val="tx1"/>
                </a:solidFill>
                <a:prstDash val="solid"/>
              </a:ln>
            </c:spPr>
          </c:marker>
          <c:dLbls>
            <c:delete val="1"/>
          </c:dLbls>
          <c:trendline>
            <c:spPr>
              <a:ln w="25400">
                <a:solidFill>
                  <a:schemeClr val="tx1"/>
                </a:solidFill>
                <a:prstDash val="solid"/>
              </a:ln>
            </c:spPr>
            <c:trendlineType val="power"/>
            <c:dispRSqr val="1"/>
            <c:dispEq val="1"/>
            <c:trendlineLbl>
              <c:layout>
                <c:manualLayout>
                  <c:x val="0.31321737857156695"/>
                  <c:y val="-0.73639858798390001"/>
                </c:manualLayout>
              </c:layout>
              <c:tx>
                <c:rich>
                  <a:bodyPr/>
                  <a:lstStyle/>
                  <a:p>
                    <a:pPr>
                      <a:defRPr sz="800" b="0" i="0" u="none" strike="noStrike" baseline="0">
                        <a:solidFill>
                          <a:srgbClr val="000000"/>
                        </a:solidFill>
                        <a:latin typeface="Arial CE"/>
                        <a:ea typeface="Arial CE"/>
                        <a:cs typeface="Arial CE"/>
                      </a:defRPr>
                    </a:pPr>
                    <a:r>
                      <a:rPr lang="sk-SK" sz="1000" b="0" i="0" u="none" strike="noStrike" baseline="0">
                        <a:solidFill>
                          <a:srgbClr val="000000"/>
                        </a:solidFill>
                        <a:latin typeface="Arial"/>
                        <a:cs typeface="Arial"/>
                      </a:rPr>
                      <a:t>y = 1E-17x</a:t>
                    </a:r>
                    <a:r>
                      <a:rPr lang="sk-SK" sz="1000" b="0" i="0" u="none" strike="noStrike" baseline="30000">
                        <a:solidFill>
                          <a:srgbClr val="000000"/>
                        </a:solidFill>
                        <a:latin typeface="Arial"/>
                        <a:cs typeface="Arial"/>
                      </a:rPr>
                      <a:t>-5,8022</a:t>
                    </a:r>
                    <a:endParaRPr lang="sk-SK" sz="1000" b="0" i="0" u="none" strike="noStrike" baseline="0">
                      <a:solidFill>
                        <a:srgbClr val="000000"/>
                      </a:solidFill>
                      <a:latin typeface="Arial"/>
                      <a:cs typeface="Arial"/>
                    </a:endParaRPr>
                  </a:p>
                  <a:p>
                    <a:pPr>
                      <a:defRPr sz="800" b="0" i="0" u="none" strike="noStrike" baseline="0">
                        <a:solidFill>
                          <a:srgbClr val="000000"/>
                        </a:solidFill>
                        <a:latin typeface="Arial CE"/>
                        <a:ea typeface="Arial CE"/>
                        <a:cs typeface="Arial CE"/>
                      </a:defRPr>
                    </a:pPr>
                    <a:r>
                      <a:rPr lang="sk-SK" sz="1000" b="0" i="0" u="none" strike="noStrike" baseline="0">
                        <a:solidFill>
                          <a:srgbClr val="000000"/>
                        </a:solidFill>
                        <a:latin typeface="Arial"/>
                        <a:cs typeface="Arial"/>
                      </a:rPr>
                      <a:t>R</a:t>
                    </a:r>
                    <a:r>
                      <a:rPr lang="sk-SK" sz="1000" b="0" i="0" u="none" strike="noStrike" baseline="30000">
                        <a:solidFill>
                          <a:srgbClr val="000000"/>
                        </a:solidFill>
                        <a:latin typeface="Arial"/>
                        <a:cs typeface="Arial"/>
                      </a:rPr>
                      <a:t>2</a:t>
                    </a:r>
                    <a:r>
                      <a:rPr lang="sk-SK" sz="1000" b="0" i="0" u="none" strike="noStrike" baseline="0">
                        <a:solidFill>
                          <a:srgbClr val="000000"/>
                        </a:solidFill>
                        <a:latin typeface="Arial"/>
                        <a:cs typeface="Arial"/>
                      </a:rPr>
                      <a:t> = 0,9408</a:t>
                    </a:r>
                  </a:p>
                </c:rich>
              </c:tx>
              <c:numFmt formatCode="General" sourceLinked="0"/>
              <c:spPr>
                <a:noFill/>
                <a:ln w="25400">
                  <a:noFill/>
                </a:ln>
              </c:spPr>
            </c:trendlineLbl>
          </c:trendline>
          <c:xVal>
            <c:numRef>
              <c:f>AKM1V991!$F$674:$AC$674</c:f>
              <c:numCache>
                <c:formatCode>General</c:formatCode>
                <c:ptCount val="24"/>
                <c:pt idx="0">
                  <c:v>2.8600000000001015E-4</c:v>
                </c:pt>
                <c:pt idx="1">
                  <c:v>3.2400000000002907E-4</c:v>
                </c:pt>
                <c:pt idx="2">
                  <c:v>3.8000000000001867E-4</c:v>
                </c:pt>
                <c:pt idx="3">
                  <c:v>2.6000000000001846E-4</c:v>
                </c:pt>
                <c:pt idx="4">
                  <c:v>1.6900000000001671E-4</c:v>
                </c:pt>
                <c:pt idx="5">
                  <c:v>2.1600000000002013E-4</c:v>
                </c:pt>
                <c:pt idx="6">
                  <c:v>1.0100000000000617E-4</c:v>
                </c:pt>
                <c:pt idx="7">
                  <c:v>1.3200000000001101E-4</c:v>
                </c:pt>
                <c:pt idx="8">
                  <c:v>1.5000000000001012E-4</c:v>
                </c:pt>
                <c:pt idx="9">
                  <c:v>1.160000000000125E-4</c:v>
                </c:pt>
                <c:pt idx="10">
                  <c:v>1.9400000000001718E-4</c:v>
                </c:pt>
                <c:pt idx="11">
                  <c:v>1.0000000000000513E-4</c:v>
                </c:pt>
              </c:numCache>
            </c:numRef>
          </c:xVal>
          <c:yVal>
            <c:numRef>
              <c:f>AKM1V991!$F$677:$AC$677</c:f>
              <c:numCache>
                <c:formatCode>General</c:formatCode>
                <c:ptCount val="24"/>
                <c:pt idx="0">
                  <c:v>950</c:v>
                </c:pt>
                <c:pt idx="1">
                  <c:v>3415</c:v>
                </c:pt>
                <c:pt idx="2">
                  <c:v>770</c:v>
                </c:pt>
                <c:pt idx="3">
                  <c:v>10900</c:v>
                </c:pt>
                <c:pt idx="4">
                  <c:v>68000</c:v>
                </c:pt>
                <c:pt idx="5">
                  <c:v>61135</c:v>
                </c:pt>
                <c:pt idx="6">
                  <c:v>1761000</c:v>
                </c:pt>
                <c:pt idx="7">
                  <c:v>182300</c:v>
                </c:pt>
                <c:pt idx="8">
                  <c:v>128950</c:v>
                </c:pt>
                <c:pt idx="9">
                  <c:v>847000</c:v>
                </c:pt>
                <c:pt idx="10">
                  <c:v>20100</c:v>
                </c:pt>
                <c:pt idx="11">
                  <c:v>2453500</c:v>
                </c:pt>
              </c:numCache>
            </c:numRef>
          </c:yVal>
          <c:smooth val="0"/>
          <c:extLst>
            <c:ext xmlns:c16="http://schemas.microsoft.com/office/drawing/2014/chart" uri="{C3380CC4-5D6E-409C-BE32-E72D297353CC}">
              <c16:uniqueId val="{00000000-C0A1-4249-874E-2ACAB5DD20AB}"/>
            </c:ext>
          </c:extLst>
        </c:ser>
        <c:dLbls>
          <c:showLegendKey val="0"/>
          <c:showVal val="1"/>
          <c:showCatName val="1"/>
          <c:showSerName val="0"/>
          <c:showPercent val="0"/>
          <c:showBubbleSize val="0"/>
        </c:dLbls>
        <c:axId val="188237312"/>
        <c:axId val="188239232"/>
      </c:scatterChart>
      <c:valAx>
        <c:axId val="188237312"/>
        <c:scaling>
          <c:logBase val="10"/>
          <c:orientation val="minMax"/>
          <c:max val="1.0000000000000041E-3"/>
          <c:min val="1.0000000000000513E-4"/>
        </c:scaling>
        <c:delete val="0"/>
        <c:axPos val="b"/>
        <c:minorGridlines>
          <c:spPr>
            <a:ln w="3175">
              <a:solidFill>
                <a:schemeClr val="bg1">
                  <a:lumMod val="75000"/>
                </a:schemeClr>
              </a:solidFill>
              <a:prstDash val="solid"/>
            </a:ln>
          </c:spPr>
        </c:minorGridlines>
        <c:title>
          <c:tx>
            <c:rich>
              <a:bodyPr/>
              <a:lstStyle/>
              <a:p>
                <a:pPr>
                  <a:defRPr sz="1100" b="0" i="0" u="none" strike="noStrike" baseline="0">
                    <a:solidFill>
                      <a:srgbClr val="000000"/>
                    </a:solidFill>
                    <a:latin typeface="Calibri"/>
                    <a:ea typeface="Calibri"/>
                    <a:cs typeface="Calibri"/>
                  </a:defRPr>
                </a:pPr>
                <a:r>
                  <a:rPr lang="sk-SK" sz="950" b="1" i="0" u="none" strike="noStrike" baseline="0">
                    <a:solidFill>
                      <a:srgbClr val="000000"/>
                    </a:solidFill>
                    <a:latin typeface="Arial CE"/>
                    <a:cs typeface="Arial CE"/>
                  </a:rPr>
                  <a:t>Related strain log [</a:t>
                </a:r>
                <a:r>
                  <a:rPr lang="sk-SK" sz="950" b="1" i="0" u="none" strike="noStrike" baseline="0">
                    <a:solidFill>
                      <a:srgbClr val="000000"/>
                    </a:solidFill>
                    <a:latin typeface="Symbol"/>
                  </a:rPr>
                  <a:t>e</a:t>
                </a:r>
                <a:r>
                  <a:rPr lang="sk-SK" sz="950" b="1" i="0" u="none" strike="noStrike" baseline="0">
                    <a:solidFill>
                      <a:srgbClr val="000000"/>
                    </a:solidFill>
                    <a:latin typeface="Arial CE"/>
                    <a:cs typeface="Arial CE"/>
                  </a:rPr>
                  <a:t>]</a:t>
                </a:r>
              </a:p>
            </c:rich>
          </c:tx>
          <c:layout>
            <c:manualLayout>
              <c:xMode val="edge"/>
              <c:yMode val="edge"/>
              <c:x val="0.43311516130417094"/>
              <c:y val="0.93055556663012062"/>
            </c:manualLayout>
          </c:layout>
          <c:overlay val="0"/>
          <c:spPr>
            <a:noFill/>
            <a:ln w="25400">
              <a:noFill/>
            </a:ln>
          </c:spPr>
        </c:title>
        <c:numFmt formatCode="0.0E+00" sourceLinked="0"/>
        <c:majorTickMark val="out"/>
        <c:minorTickMark val="out"/>
        <c:tickLblPos val="nextTo"/>
        <c:spPr>
          <a:ln w="3175">
            <a:solidFill>
              <a:srgbClr val="000000"/>
            </a:solidFill>
            <a:prstDash val="solid"/>
          </a:ln>
        </c:spPr>
        <c:txPr>
          <a:bodyPr rot="0" vert="horz"/>
          <a:lstStyle/>
          <a:p>
            <a:pPr>
              <a:defRPr sz="800" b="0" i="0" u="none" strike="noStrike" baseline="0">
                <a:solidFill>
                  <a:srgbClr val="000000"/>
                </a:solidFill>
                <a:latin typeface="Arial CE"/>
                <a:ea typeface="Arial CE"/>
                <a:cs typeface="Arial CE"/>
              </a:defRPr>
            </a:pPr>
            <a:endParaRPr lang="sk-SK"/>
          </a:p>
        </c:txPr>
        <c:crossAx val="188239232"/>
        <c:crossesAt val="1"/>
        <c:crossBetween val="midCat"/>
        <c:majorUnit val="10"/>
        <c:minorUnit val="10"/>
      </c:valAx>
      <c:valAx>
        <c:axId val="188239232"/>
        <c:scaling>
          <c:logBase val="10"/>
          <c:orientation val="minMax"/>
          <c:max val="10000000"/>
          <c:min val="100"/>
        </c:scaling>
        <c:delete val="0"/>
        <c:axPos val="l"/>
        <c:majorGridlines>
          <c:spPr>
            <a:ln w="3175">
              <a:solidFill>
                <a:schemeClr val="bg1">
                  <a:lumMod val="50000"/>
                </a:schemeClr>
              </a:solidFill>
              <a:prstDash val="solid"/>
            </a:ln>
          </c:spPr>
        </c:majorGridlines>
        <c:minorGridlines>
          <c:spPr>
            <a:ln w="3175">
              <a:solidFill>
                <a:schemeClr val="bg1">
                  <a:lumMod val="75000"/>
                </a:schemeClr>
              </a:solidFill>
              <a:prstDash val="solid"/>
            </a:ln>
          </c:spPr>
        </c:minorGridlines>
        <c:title>
          <c:tx>
            <c:rich>
              <a:bodyPr/>
              <a:lstStyle/>
              <a:p>
                <a:pPr>
                  <a:defRPr sz="900" b="1" i="0" u="none" strike="noStrike" baseline="0">
                    <a:solidFill>
                      <a:srgbClr val="000000"/>
                    </a:solidFill>
                    <a:latin typeface="Arial CE"/>
                    <a:ea typeface="Arial CE"/>
                    <a:cs typeface="Arial CE"/>
                  </a:defRPr>
                </a:pPr>
                <a:r>
                  <a:rPr lang="sk-SK" sz="900"/>
                  <a:t>Number</a:t>
                </a:r>
                <a:r>
                  <a:rPr lang="sk-SK" sz="900" baseline="0"/>
                  <a:t> of loading cyces log</a:t>
                </a:r>
                <a:r>
                  <a:rPr lang="sk-SK" sz="900"/>
                  <a:t>(Ni)</a:t>
                </a:r>
              </a:p>
            </c:rich>
          </c:tx>
          <c:layout>
            <c:manualLayout>
              <c:xMode val="edge"/>
              <c:yMode val="edge"/>
              <c:x val="6.8322133140099458E-3"/>
              <c:y val="0.12815174331424237"/>
            </c:manualLayout>
          </c:layout>
          <c:overlay val="0"/>
          <c:spPr>
            <a:noFill/>
            <a:ln w="25400">
              <a:noFill/>
            </a:ln>
          </c:spPr>
        </c:title>
        <c:numFmt formatCode="0.0E+0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CE"/>
                <a:ea typeface="Arial CE"/>
                <a:cs typeface="Arial CE"/>
              </a:defRPr>
            </a:pPr>
            <a:endParaRPr lang="sk-SK"/>
          </a:p>
        </c:txPr>
        <c:crossAx val="188237312"/>
        <c:crossesAt val="1.0000000000000513E-4"/>
        <c:crossBetween val="midCat"/>
      </c:valAx>
      <c:spPr>
        <a:solidFill>
          <a:srgbClr val="FFFFFF"/>
        </a:solidFill>
        <a:ln w="12700">
          <a:solidFill>
            <a:srgbClr val="000000"/>
          </a:solidFill>
          <a:prstDash val="solid"/>
        </a:ln>
      </c:spPr>
    </c:plotArea>
    <c:plotVisOnly val="1"/>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CE"/>
          <a:ea typeface="Arial CE"/>
          <a:cs typeface="Arial CE"/>
        </a:defRPr>
      </a:pPr>
      <a:endParaRPr lang="sk-SK"/>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F82D4F06-1703-4497-B319-58FABA66E390}" type="datetimeFigureOut">
              <a:rPr lang="sk-SK" smtClean="0"/>
              <a:pPr/>
              <a:t>15. 4. 2025</a:t>
            </a:fld>
            <a:endParaRPr lang="sk-SK"/>
          </a:p>
        </p:txBody>
      </p:sp>
      <p:sp>
        <p:nvSpPr>
          <p:cNvPr id="4" name="Zástupný symbol päty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CCD32B60-25E0-4F38-A609-860D9B7AD635}" type="slidenum">
              <a:rPr lang="sk-SK" smtClean="0"/>
              <a:pPr/>
              <a:t>‹#›</a:t>
            </a:fld>
            <a:endParaRPr lang="sk-SK"/>
          </a:p>
        </p:txBody>
      </p:sp>
    </p:spTree>
    <p:extLst>
      <p:ext uri="{BB962C8B-B14F-4D97-AF65-F5344CB8AC3E}">
        <p14:creationId xmlns:p14="http://schemas.microsoft.com/office/powerpoint/2010/main" val="2401559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pPr>
              <a:defRPr/>
            </a:pPr>
            <a:endParaRPr lang="sk-SK"/>
          </a:p>
        </p:txBody>
      </p:sp>
      <p:sp>
        <p:nvSpPr>
          <p:cNvPr id="3" name="Zástupný symbol dátumu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pPr>
              <a:defRPr/>
            </a:pPr>
            <a:fld id="{3204655B-87DB-4AEF-B689-99AEC13417F6}" type="datetimeFigureOut">
              <a:rPr lang="sk-SK"/>
              <a:pPr>
                <a:defRPr/>
              </a:pPr>
              <a:t>15. 4. 2025</a:t>
            </a:fld>
            <a:endParaRPr lang="sk-SK"/>
          </a:p>
        </p:txBody>
      </p:sp>
      <p:sp>
        <p:nvSpPr>
          <p:cNvPr id="4" name="Zástupný symbol obrazu snímky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sk-SK" noProof="0" smtClean="0"/>
          </a:p>
        </p:txBody>
      </p:sp>
      <p:sp>
        <p:nvSpPr>
          <p:cNvPr id="5" name="Zástupný symbol poznámok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sk-SK" noProof="0" smtClean="0"/>
              <a:t>Upravte štýl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p>
        </p:txBody>
      </p:sp>
      <p:sp>
        <p:nvSpPr>
          <p:cNvPr id="6" name="Zástupný symbol päty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pPr>
              <a:defRPr/>
            </a:pPr>
            <a:endParaRPr lang="sk-SK"/>
          </a:p>
        </p:txBody>
      </p:sp>
      <p:sp>
        <p:nvSpPr>
          <p:cNvPr id="7" name="Zástupný symbol čísla snímky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pPr>
              <a:defRPr/>
            </a:pPr>
            <a:fld id="{45B6022D-0FC4-4189-B690-A194E4AE48D2}" type="slidenum">
              <a:rPr lang="sk-SK"/>
              <a:pPr>
                <a:defRPr/>
              </a:pPr>
              <a:t>‹#›</a:t>
            </a:fld>
            <a:endParaRPr lang="sk-SK"/>
          </a:p>
        </p:txBody>
      </p:sp>
    </p:spTree>
    <p:extLst>
      <p:ext uri="{BB962C8B-B14F-4D97-AF65-F5344CB8AC3E}">
        <p14:creationId xmlns:p14="http://schemas.microsoft.com/office/powerpoint/2010/main" val="1761979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smtClean="0"/>
          </a:p>
        </p:txBody>
      </p:sp>
      <p:sp>
        <p:nvSpPr>
          <p:cNvPr id="125956"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EA32D6-8369-4E5D-8FA2-926D726375FE}" type="slidenum">
              <a:rPr lang="sk-SK" smtClean="0"/>
              <a:pPr eaLnBrk="1" hangingPunct="1"/>
              <a:t>3</a:t>
            </a:fld>
            <a:endParaRPr lang="sk-SK" smtClean="0"/>
          </a:p>
        </p:txBody>
      </p:sp>
    </p:spTree>
    <p:extLst>
      <p:ext uri="{BB962C8B-B14F-4D97-AF65-F5344CB8AC3E}">
        <p14:creationId xmlns:p14="http://schemas.microsoft.com/office/powerpoint/2010/main" val="264346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smtClean="0"/>
          </a:p>
        </p:txBody>
      </p:sp>
      <p:sp>
        <p:nvSpPr>
          <p:cNvPr id="126980"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54399DD-A7F6-467E-B19C-F417B7F6EFD7}" type="slidenum">
              <a:rPr lang="sk-SK" smtClean="0"/>
              <a:pPr eaLnBrk="1" hangingPunct="1"/>
              <a:t>12</a:t>
            </a:fld>
            <a:endParaRPr lang="sk-SK" smtClean="0"/>
          </a:p>
        </p:txBody>
      </p:sp>
    </p:spTree>
    <p:extLst>
      <p:ext uri="{BB962C8B-B14F-4D97-AF65-F5344CB8AC3E}">
        <p14:creationId xmlns:p14="http://schemas.microsoft.com/office/powerpoint/2010/main" val="53309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sk-SK" smtClean="0"/>
              <a:t>Upravte štýly predlohy textu</a:t>
            </a:r>
            <a:endParaRPr lang="sk-SK"/>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p>
            <a:pPr>
              <a:defRPr/>
            </a:pPr>
            <a:fld id="{F9E3E145-43D8-4041-822D-11B6A4F76694}" type="datetime1">
              <a:rPr lang="sk-SK" smtClean="0"/>
              <a:pPr>
                <a:defRPr/>
              </a:pPr>
              <a:t>15. 4. 2025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D316DCD7-C330-416C-8EB1-9240C1FB52BD}" type="slidenum">
              <a:rPr lang="sk-SK" smtClean="0"/>
              <a:pPr>
                <a:defRPr/>
              </a:pPr>
              <a:t>‹#›</a:t>
            </a:fld>
            <a:endParaRPr lang="sk-SK"/>
          </a:p>
        </p:txBody>
      </p:sp>
    </p:spTree>
    <p:extLst>
      <p:ext uri="{BB962C8B-B14F-4D97-AF65-F5344CB8AC3E}">
        <p14:creationId xmlns:p14="http://schemas.microsoft.com/office/powerpoint/2010/main" val="399697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pPr>
              <a:defRPr/>
            </a:pPr>
            <a:fld id="{EFE165F0-AD5B-48B6-AF76-17F053B0A7D1}" type="datetime1">
              <a:rPr lang="sk-SK" smtClean="0"/>
              <a:pPr>
                <a:defRPr/>
              </a:pPr>
              <a:t>15. 4. 2025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9809FFD2-4363-484F-8EC8-50CA26A17959}" type="slidenum">
              <a:rPr lang="sk-SK" smtClean="0"/>
              <a:pPr>
                <a:defRPr/>
              </a:pPr>
              <a:t>‹#›</a:t>
            </a:fld>
            <a:endParaRPr lang="sk-SK"/>
          </a:p>
        </p:txBody>
      </p:sp>
    </p:spTree>
    <p:extLst>
      <p:ext uri="{BB962C8B-B14F-4D97-AF65-F5344CB8AC3E}">
        <p14:creationId xmlns:p14="http://schemas.microsoft.com/office/powerpoint/2010/main" val="151643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543675" y="365125"/>
            <a:ext cx="1971675"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628650" y="365125"/>
            <a:ext cx="5800725"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pPr>
              <a:defRPr/>
            </a:pPr>
            <a:fld id="{1D29275F-4D95-4D62-8C0F-EE1ED8A04F41}" type="datetime1">
              <a:rPr lang="sk-SK" smtClean="0"/>
              <a:pPr>
                <a:defRPr/>
              </a:pPr>
              <a:t>15. 4. 2025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9780A4A6-745A-450D-B100-E9C54926FE79}" type="slidenum">
              <a:rPr lang="sk-SK" smtClean="0"/>
              <a:pPr>
                <a:defRPr/>
              </a:pPr>
              <a:t>‹#›</a:t>
            </a:fld>
            <a:endParaRPr lang="sk-SK"/>
          </a:p>
        </p:txBody>
      </p:sp>
    </p:spTree>
    <p:extLst>
      <p:ext uri="{BB962C8B-B14F-4D97-AF65-F5344CB8AC3E}">
        <p14:creationId xmlns:p14="http://schemas.microsoft.com/office/powerpoint/2010/main" val="28028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p>
            <a:pPr>
              <a:defRPr/>
            </a:pPr>
            <a:fld id="{C35096EF-3525-4DAD-91DC-806C171C4E78}" type="datetime1">
              <a:rPr lang="sk-SK" smtClean="0"/>
              <a:pPr>
                <a:defRPr/>
              </a:pPr>
              <a:t>15. 4. 2025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3C3ACF76-5331-46C1-BAB9-20DB66FCCC10}" type="slidenum">
              <a:rPr lang="sk-SK" smtClean="0"/>
              <a:pPr>
                <a:defRPr/>
              </a:pPr>
              <a:t>‹#›</a:t>
            </a:fld>
            <a:endParaRPr lang="sk-SK"/>
          </a:p>
        </p:txBody>
      </p:sp>
    </p:spTree>
    <p:extLst>
      <p:ext uri="{BB962C8B-B14F-4D97-AF65-F5344CB8AC3E}">
        <p14:creationId xmlns:p14="http://schemas.microsoft.com/office/powerpoint/2010/main" val="32272181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sk-SK" smtClean="0"/>
              <a:t>Upravte štýly predlohy textu</a:t>
            </a:r>
            <a:endParaRPr lang="sk-SK"/>
          </a:p>
        </p:txBody>
      </p:sp>
      <p:sp>
        <p:nvSpPr>
          <p:cNvPr id="3" name="Zástupný objekt pre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p>
            <a:pPr>
              <a:defRPr/>
            </a:pPr>
            <a:fld id="{1712F42B-84E0-43BD-8722-0212CFF6D0BE}" type="datetime1">
              <a:rPr lang="sk-SK" smtClean="0"/>
              <a:pPr>
                <a:defRPr/>
              </a:pPr>
              <a:t>15. 4. 2025</a:t>
            </a:fld>
            <a:endParaRPr lang="sk-SK"/>
          </a:p>
        </p:txBody>
      </p:sp>
      <p:sp>
        <p:nvSpPr>
          <p:cNvPr id="5" name="Zástupný objekt pre pätu 4"/>
          <p:cNvSpPr>
            <a:spLocks noGrp="1"/>
          </p:cNvSpPr>
          <p:nvPr>
            <p:ph type="ftr" sz="quarter" idx="11"/>
          </p:nvPr>
        </p:nvSpPr>
        <p:spPr/>
        <p:txBody>
          <a:bodyPr/>
          <a:lstStyle/>
          <a:p>
            <a:pPr>
              <a:defRPr/>
            </a:pPr>
            <a:endParaRPr lang="sk-SK"/>
          </a:p>
        </p:txBody>
      </p:sp>
      <p:sp>
        <p:nvSpPr>
          <p:cNvPr id="6" name="Zástupný objekt pre číslo snímky 5"/>
          <p:cNvSpPr>
            <a:spLocks noGrp="1"/>
          </p:cNvSpPr>
          <p:nvPr>
            <p:ph type="sldNum" sz="quarter" idx="12"/>
          </p:nvPr>
        </p:nvSpPr>
        <p:spPr/>
        <p:txBody>
          <a:bodyPr/>
          <a:lstStyle/>
          <a:p>
            <a:pPr>
              <a:defRPr/>
            </a:pPr>
            <a:fld id="{E1482836-D295-4D75-AA67-29FFD4C119DF}" type="slidenum">
              <a:rPr lang="sk-SK" smtClean="0"/>
              <a:pPr>
                <a:defRPr/>
              </a:pPr>
              <a:t>‹#›</a:t>
            </a:fld>
            <a:endParaRPr lang="sk-SK"/>
          </a:p>
        </p:txBody>
      </p:sp>
    </p:spTree>
    <p:extLst>
      <p:ext uri="{BB962C8B-B14F-4D97-AF65-F5344CB8AC3E}">
        <p14:creationId xmlns:p14="http://schemas.microsoft.com/office/powerpoint/2010/main" val="240200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628650" y="1825625"/>
            <a:ext cx="38862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4629150" y="1825625"/>
            <a:ext cx="38862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4"/>
          <p:cNvSpPr>
            <a:spLocks noGrp="1"/>
          </p:cNvSpPr>
          <p:nvPr>
            <p:ph type="dt" sz="half" idx="10"/>
          </p:nvPr>
        </p:nvSpPr>
        <p:spPr/>
        <p:txBody>
          <a:bodyPr/>
          <a:lstStyle/>
          <a:p>
            <a:pPr>
              <a:defRPr/>
            </a:pPr>
            <a:fld id="{A53E602A-540C-4E42-BB39-229273F2CF62}" type="datetime1">
              <a:rPr lang="sk-SK" smtClean="0"/>
              <a:pPr>
                <a:defRPr/>
              </a:pPr>
              <a:t>15. 4. 2025</a:t>
            </a:fld>
            <a:endParaRPr lang="sk-SK"/>
          </a:p>
        </p:txBody>
      </p:sp>
      <p:sp>
        <p:nvSpPr>
          <p:cNvPr id="6" name="Zástupný objekt pre pätu 5"/>
          <p:cNvSpPr>
            <a:spLocks noGrp="1"/>
          </p:cNvSpPr>
          <p:nvPr>
            <p:ph type="ftr" sz="quarter" idx="11"/>
          </p:nvPr>
        </p:nvSpPr>
        <p:spPr/>
        <p:txBody>
          <a:bodyPr/>
          <a:lstStyle/>
          <a:p>
            <a:pPr>
              <a:defRPr/>
            </a:pPr>
            <a:endParaRPr lang="sk-SK"/>
          </a:p>
        </p:txBody>
      </p:sp>
      <p:sp>
        <p:nvSpPr>
          <p:cNvPr id="7" name="Zástupný objekt pre číslo snímky 6"/>
          <p:cNvSpPr>
            <a:spLocks noGrp="1"/>
          </p:cNvSpPr>
          <p:nvPr>
            <p:ph type="sldNum" sz="quarter" idx="12"/>
          </p:nvPr>
        </p:nvSpPr>
        <p:spPr/>
        <p:txBody>
          <a:bodyPr/>
          <a:lstStyle/>
          <a:p>
            <a:pPr>
              <a:defRPr/>
            </a:pPr>
            <a:fld id="{E8D909A5-C1BA-41E9-972A-6FA1AD7C4A8E}" type="slidenum">
              <a:rPr lang="sk-SK" smtClean="0"/>
              <a:pPr>
                <a:defRPr/>
              </a:pPr>
              <a:t>‹#›</a:t>
            </a:fld>
            <a:endParaRPr lang="sk-SK"/>
          </a:p>
        </p:txBody>
      </p:sp>
    </p:spTree>
    <p:extLst>
      <p:ext uri="{BB962C8B-B14F-4D97-AF65-F5344CB8AC3E}">
        <p14:creationId xmlns:p14="http://schemas.microsoft.com/office/powerpoint/2010/main" val="36948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Upraviť štýly predlohy textu</a:t>
            </a:r>
          </a:p>
        </p:txBody>
      </p:sp>
      <p:sp>
        <p:nvSpPr>
          <p:cNvPr id="4" name="Zástupný objekt pre obsah 3"/>
          <p:cNvSpPr>
            <a:spLocks noGrp="1"/>
          </p:cNvSpPr>
          <p:nvPr>
            <p:ph sz="half" idx="2"/>
          </p:nvPr>
        </p:nvSpPr>
        <p:spPr>
          <a:xfrm>
            <a:off x="629842" y="2505075"/>
            <a:ext cx="3868340"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smtClean="0"/>
              <a:t>Upraviť štýly predlohy textu</a:t>
            </a:r>
          </a:p>
        </p:txBody>
      </p:sp>
      <p:sp>
        <p:nvSpPr>
          <p:cNvPr id="6" name="Zástupný objekt pre obsah 5"/>
          <p:cNvSpPr>
            <a:spLocks noGrp="1"/>
          </p:cNvSpPr>
          <p:nvPr>
            <p:ph sz="quarter" idx="4"/>
          </p:nvPr>
        </p:nvSpPr>
        <p:spPr>
          <a:xfrm>
            <a:off x="4629150" y="2505075"/>
            <a:ext cx="3887391"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6"/>
          <p:cNvSpPr>
            <a:spLocks noGrp="1"/>
          </p:cNvSpPr>
          <p:nvPr>
            <p:ph type="dt" sz="half" idx="10"/>
          </p:nvPr>
        </p:nvSpPr>
        <p:spPr/>
        <p:txBody>
          <a:bodyPr/>
          <a:lstStyle/>
          <a:p>
            <a:pPr>
              <a:defRPr/>
            </a:pPr>
            <a:fld id="{B60FB8B1-97C3-4696-B65E-E335245A48AD}" type="datetime1">
              <a:rPr lang="sk-SK" smtClean="0"/>
              <a:pPr>
                <a:defRPr/>
              </a:pPr>
              <a:t>15. 4. 2025</a:t>
            </a:fld>
            <a:endParaRPr lang="sk-SK"/>
          </a:p>
        </p:txBody>
      </p:sp>
      <p:sp>
        <p:nvSpPr>
          <p:cNvPr id="8" name="Zástupný objekt pre pätu 7"/>
          <p:cNvSpPr>
            <a:spLocks noGrp="1"/>
          </p:cNvSpPr>
          <p:nvPr>
            <p:ph type="ftr" sz="quarter" idx="11"/>
          </p:nvPr>
        </p:nvSpPr>
        <p:spPr/>
        <p:txBody>
          <a:bodyPr/>
          <a:lstStyle/>
          <a:p>
            <a:pPr>
              <a:defRPr/>
            </a:pPr>
            <a:endParaRPr lang="sk-SK"/>
          </a:p>
        </p:txBody>
      </p:sp>
      <p:sp>
        <p:nvSpPr>
          <p:cNvPr id="9" name="Zástupný objekt pre číslo snímky 8"/>
          <p:cNvSpPr>
            <a:spLocks noGrp="1"/>
          </p:cNvSpPr>
          <p:nvPr>
            <p:ph type="sldNum" sz="quarter" idx="12"/>
          </p:nvPr>
        </p:nvSpPr>
        <p:spPr/>
        <p:txBody>
          <a:bodyPr/>
          <a:lstStyle/>
          <a:p>
            <a:pPr>
              <a:defRPr/>
            </a:pPr>
            <a:fld id="{85850AA1-547C-4F97-90CE-E1610D60244C}" type="slidenum">
              <a:rPr lang="sk-SK" smtClean="0"/>
              <a:pPr>
                <a:defRPr/>
              </a:pPr>
              <a:t>‹#›</a:t>
            </a:fld>
            <a:endParaRPr lang="sk-SK"/>
          </a:p>
        </p:txBody>
      </p:sp>
    </p:spTree>
    <p:extLst>
      <p:ext uri="{BB962C8B-B14F-4D97-AF65-F5344CB8AC3E}">
        <p14:creationId xmlns:p14="http://schemas.microsoft.com/office/powerpoint/2010/main" val="393676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2"/>
          <p:cNvSpPr>
            <a:spLocks noGrp="1"/>
          </p:cNvSpPr>
          <p:nvPr>
            <p:ph type="dt" sz="half" idx="10"/>
          </p:nvPr>
        </p:nvSpPr>
        <p:spPr/>
        <p:txBody>
          <a:bodyPr/>
          <a:lstStyle/>
          <a:p>
            <a:pPr>
              <a:defRPr/>
            </a:pPr>
            <a:fld id="{9D069B9E-0054-44B0-8F60-CE8BB6E6D479}" type="datetime1">
              <a:rPr lang="sk-SK" smtClean="0"/>
              <a:pPr>
                <a:defRPr/>
              </a:pPr>
              <a:t>15. 4. 2025</a:t>
            </a:fld>
            <a:endParaRPr lang="sk-SK"/>
          </a:p>
        </p:txBody>
      </p:sp>
      <p:sp>
        <p:nvSpPr>
          <p:cNvPr id="4" name="Zástupný objekt pre pätu 3"/>
          <p:cNvSpPr>
            <a:spLocks noGrp="1"/>
          </p:cNvSpPr>
          <p:nvPr>
            <p:ph type="ftr" sz="quarter" idx="11"/>
          </p:nvPr>
        </p:nvSpPr>
        <p:spPr/>
        <p:txBody>
          <a:bodyPr/>
          <a:lstStyle/>
          <a:p>
            <a:pPr>
              <a:defRPr/>
            </a:pPr>
            <a:endParaRPr lang="sk-SK"/>
          </a:p>
        </p:txBody>
      </p:sp>
      <p:sp>
        <p:nvSpPr>
          <p:cNvPr id="5" name="Zástupný objekt pre číslo snímky 4"/>
          <p:cNvSpPr>
            <a:spLocks noGrp="1"/>
          </p:cNvSpPr>
          <p:nvPr>
            <p:ph type="sldNum" sz="quarter" idx="12"/>
          </p:nvPr>
        </p:nvSpPr>
        <p:spPr/>
        <p:txBody>
          <a:bodyPr/>
          <a:lstStyle/>
          <a:p>
            <a:pPr>
              <a:defRPr/>
            </a:pPr>
            <a:fld id="{91A0C3F6-5D9C-4D51-B75A-65DDDFF97A28}" type="slidenum">
              <a:rPr lang="sk-SK" smtClean="0"/>
              <a:pPr>
                <a:defRPr/>
              </a:pPr>
              <a:t>‹#›</a:t>
            </a:fld>
            <a:endParaRPr lang="sk-SK"/>
          </a:p>
        </p:txBody>
      </p:sp>
    </p:spTree>
    <p:extLst>
      <p:ext uri="{BB962C8B-B14F-4D97-AF65-F5344CB8AC3E}">
        <p14:creationId xmlns:p14="http://schemas.microsoft.com/office/powerpoint/2010/main" val="111985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pPr>
              <a:defRPr/>
            </a:pPr>
            <a:fld id="{D7454115-121C-42A1-B274-ECEF2EDC3687}" type="datetime1">
              <a:rPr lang="sk-SK" smtClean="0"/>
              <a:pPr>
                <a:defRPr/>
              </a:pPr>
              <a:t>15. 4. 2025</a:t>
            </a:fld>
            <a:endParaRPr lang="sk-SK"/>
          </a:p>
        </p:txBody>
      </p:sp>
      <p:sp>
        <p:nvSpPr>
          <p:cNvPr id="3" name="Zástupný objekt pre pätu 2"/>
          <p:cNvSpPr>
            <a:spLocks noGrp="1"/>
          </p:cNvSpPr>
          <p:nvPr>
            <p:ph type="ftr" sz="quarter" idx="11"/>
          </p:nvPr>
        </p:nvSpPr>
        <p:spPr/>
        <p:txBody>
          <a:bodyPr/>
          <a:lstStyle/>
          <a:p>
            <a:pPr>
              <a:defRPr/>
            </a:pPr>
            <a:endParaRPr lang="sk-SK"/>
          </a:p>
        </p:txBody>
      </p:sp>
      <p:sp>
        <p:nvSpPr>
          <p:cNvPr id="4" name="Zástupný objekt pre číslo snímky 3"/>
          <p:cNvSpPr>
            <a:spLocks noGrp="1"/>
          </p:cNvSpPr>
          <p:nvPr>
            <p:ph type="sldNum" sz="quarter" idx="12"/>
          </p:nvPr>
        </p:nvSpPr>
        <p:spPr/>
        <p:txBody>
          <a:bodyPr/>
          <a:lstStyle/>
          <a:p>
            <a:pPr>
              <a:defRPr/>
            </a:pPr>
            <a:fld id="{97113B6E-97DB-4E31-97F3-AA4D839ED7FB}" type="slidenum">
              <a:rPr lang="sk-SK" smtClean="0"/>
              <a:pPr>
                <a:defRPr/>
              </a:pPr>
              <a:t>‹#›</a:t>
            </a:fld>
            <a:endParaRPr lang="sk-SK"/>
          </a:p>
        </p:txBody>
      </p:sp>
    </p:spTree>
    <p:extLst>
      <p:ext uri="{BB962C8B-B14F-4D97-AF65-F5344CB8AC3E}">
        <p14:creationId xmlns:p14="http://schemas.microsoft.com/office/powerpoint/2010/main" val="335319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sk-SK" smtClean="0"/>
              <a:t>Upravte štýly predlohy textu</a:t>
            </a:r>
            <a:endParaRPr lang="sk-SK"/>
          </a:p>
        </p:txBody>
      </p:sp>
      <p:sp>
        <p:nvSpPr>
          <p:cNvPr id="3" name="Zástupný objekt pre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pPr>
              <a:defRPr/>
            </a:pPr>
            <a:fld id="{80E3A3E3-DBF6-4450-BAA9-73E8E1002645}" type="datetime1">
              <a:rPr lang="sk-SK" smtClean="0"/>
              <a:pPr>
                <a:defRPr/>
              </a:pPr>
              <a:t>15. 4. 2025</a:t>
            </a:fld>
            <a:endParaRPr lang="sk-SK"/>
          </a:p>
        </p:txBody>
      </p:sp>
      <p:sp>
        <p:nvSpPr>
          <p:cNvPr id="6" name="Zástupný objekt pre pätu 5"/>
          <p:cNvSpPr>
            <a:spLocks noGrp="1"/>
          </p:cNvSpPr>
          <p:nvPr>
            <p:ph type="ftr" sz="quarter" idx="11"/>
          </p:nvPr>
        </p:nvSpPr>
        <p:spPr/>
        <p:txBody>
          <a:bodyPr/>
          <a:lstStyle/>
          <a:p>
            <a:pPr>
              <a:defRPr/>
            </a:pPr>
            <a:endParaRPr lang="sk-SK"/>
          </a:p>
        </p:txBody>
      </p:sp>
      <p:sp>
        <p:nvSpPr>
          <p:cNvPr id="7" name="Zástupný objekt pre číslo snímky 6"/>
          <p:cNvSpPr>
            <a:spLocks noGrp="1"/>
          </p:cNvSpPr>
          <p:nvPr>
            <p:ph type="sldNum" sz="quarter" idx="12"/>
          </p:nvPr>
        </p:nvSpPr>
        <p:spPr/>
        <p:txBody>
          <a:bodyPr/>
          <a:lstStyle/>
          <a:p>
            <a:pPr>
              <a:defRPr/>
            </a:pPr>
            <a:fld id="{1E0D661A-6422-4961-B056-C283A1E1DEE0}" type="slidenum">
              <a:rPr lang="sk-SK" smtClean="0"/>
              <a:pPr>
                <a:defRPr/>
              </a:pPr>
              <a:t>‹#›</a:t>
            </a:fld>
            <a:endParaRPr lang="sk-SK"/>
          </a:p>
        </p:txBody>
      </p:sp>
    </p:spTree>
    <p:extLst>
      <p:ext uri="{BB962C8B-B14F-4D97-AF65-F5344CB8AC3E}">
        <p14:creationId xmlns:p14="http://schemas.microsoft.com/office/powerpoint/2010/main" val="302845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sk-SK" smtClean="0"/>
              <a:t>Upravte štýly predlohy textu</a:t>
            </a:r>
            <a:endParaRPr lang="sk-SK"/>
          </a:p>
        </p:txBody>
      </p:sp>
      <p:sp>
        <p:nvSpPr>
          <p:cNvPr id="3" name="Zástupný objekt pre obrázo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k-SK"/>
          </a:p>
        </p:txBody>
      </p:sp>
      <p:sp>
        <p:nvSpPr>
          <p:cNvPr id="4" name="Zástupný objekt pre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smtClean="0"/>
              <a:t>Upraviť štýly predlohy textu</a:t>
            </a:r>
          </a:p>
        </p:txBody>
      </p:sp>
      <p:sp>
        <p:nvSpPr>
          <p:cNvPr id="5" name="Zástupný objekt pre dátum 4"/>
          <p:cNvSpPr>
            <a:spLocks noGrp="1"/>
          </p:cNvSpPr>
          <p:nvPr>
            <p:ph type="dt" sz="half" idx="10"/>
          </p:nvPr>
        </p:nvSpPr>
        <p:spPr/>
        <p:txBody>
          <a:bodyPr/>
          <a:lstStyle/>
          <a:p>
            <a:pPr>
              <a:defRPr/>
            </a:pPr>
            <a:fld id="{F11D1C0D-E6E4-4FD4-A567-E39472ABF266}" type="datetime1">
              <a:rPr lang="sk-SK" smtClean="0"/>
              <a:pPr>
                <a:defRPr/>
              </a:pPr>
              <a:t>15. 4. 2025</a:t>
            </a:fld>
            <a:endParaRPr lang="sk-SK"/>
          </a:p>
        </p:txBody>
      </p:sp>
      <p:sp>
        <p:nvSpPr>
          <p:cNvPr id="6" name="Zástupný objekt pre pätu 5"/>
          <p:cNvSpPr>
            <a:spLocks noGrp="1"/>
          </p:cNvSpPr>
          <p:nvPr>
            <p:ph type="ftr" sz="quarter" idx="11"/>
          </p:nvPr>
        </p:nvSpPr>
        <p:spPr/>
        <p:txBody>
          <a:bodyPr/>
          <a:lstStyle/>
          <a:p>
            <a:pPr>
              <a:defRPr/>
            </a:pPr>
            <a:endParaRPr lang="sk-SK"/>
          </a:p>
        </p:txBody>
      </p:sp>
      <p:sp>
        <p:nvSpPr>
          <p:cNvPr id="7" name="Zástupný objekt pre číslo snímky 6"/>
          <p:cNvSpPr>
            <a:spLocks noGrp="1"/>
          </p:cNvSpPr>
          <p:nvPr>
            <p:ph type="sldNum" sz="quarter" idx="12"/>
          </p:nvPr>
        </p:nvSpPr>
        <p:spPr/>
        <p:txBody>
          <a:bodyPr/>
          <a:lstStyle/>
          <a:p>
            <a:pPr>
              <a:defRPr/>
            </a:pPr>
            <a:fld id="{5F523886-85C8-465C-8527-974C4B18D28D}" type="slidenum">
              <a:rPr lang="sk-SK" smtClean="0"/>
              <a:pPr>
                <a:defRPr/>
              </a:pPr>
              <a:t>‹#›</a:t>
            </a:fld>
            <a:endParaRPr lang="sk-SK"/>
          </a:p>
        </p:txBody>
      </p:sp>
    </p:spTree>
    <p:extLst>
      <p:ext uri="{BB962C8B-B14F-4D97-AF65-F5344CB8AC3E}">
        <p14:creationId xmlns:p14="http://schemas.microsoft.com/office/powerpoint/2010/main" val="230937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objekt pre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35096EF-3525-4DAD-91DC-806C171C4E78}" type="datetime1">
              <a:rPr lang="sk-SK" smtClean="0"/>
              <a:pPr>
                <a:defRPr/>
              </a:pPr>
              <a:t>15. 4. 2025</a:t>
            </a:fld>
            <a:endParaRPr lang="sk-SK"/>
          </a:p>
        </p:txBody>
      </p:sp>
      <p:sp>
        <p:nvSpPr>
          <p:cNvPr id="5" name="Zástupný objekt pre pät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sk-SK"/>
          </a:p>
        </p:txBody>
      </p:sp>
      <p:sp>
        <p:nvSpPr>
          <p:cNvPr id="6" name="Zástupný objekt pre číslo snímky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C3ACF76-5331-46C1-BAB9-20DB66FCCC10}" type="slidenum">
              <a:rPr lang="sk-SK" smtClean="0"/>
              <a:pPr>
                <a:defRPr/>
              </a:pPr>
              <a:t>‹#›</a:t>
            </a:fld>
            <a:endParaRPr lang="sk-SK"/>
          </a:p>
        </p:txBody>
      </p:sp>
    </p:spTree>
    <p:extLst>
      <p:ext uri="{BB962C8B-B14F-4D97-AF65-F5344CB8AC3E}">
        <p14:creationId xmlns:p14="http://schemas.microsoft.com/office/powerpoint/2010/main" val="403328831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dsas.sk/uploads/media/priprava_stavieb/Casova_os.pn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a:t>
            </a:fld>
            <a:endParaRPr lang="sk-SK"/>
          </a:p>
        </p:txBody>
      </p:sp>
      <p:pic>
        <p:nvPicPr>
          <p:cNvPr id="1026" name="Picture 2" descr="C:\Users\Mikolaj\Desktop\Project-Management.jpg"/>
          <p:cNvPicPr>
            <a:picLocks noChangeAspect="1" noChangeArrowheads="1"/>
          </p:cNvPicPr>
          <p:nvPr/>
        </p:nvPicPr>
        <p:blipFill>
          <a:blip r:embed="rId2" cstate="print"/>
          <a:srcRect/>
          <a:stretch>
            <a:fillRect/>
          </a:stretch>
        </p:blipFill>
        <p:spPr bwMode="auto">
          <a:xfrm>
            <a:off x="467544" y="476672"/>
            <a:ext cx="8136904" cy="53285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14F93494-CFDE-431A-948F-FD01E074B68C}" type="slidenum">
              <a:rPr lang="sk-SK" smtClean="0"/>
              <a:pPr>
                <a:defRPr/>
              </a:pPr>
              <a:t>10</a:t>
            </a:fld>
            <a:endParaRPr lang="sk-SK"/>
          </a:p>
        </p:txBody>
      </p:sp>
      <p:pic>
        <p:nvPicPr>
          <p:cNvPr id="1026" name="Picture 2" descr="C:\Users\Mikolaj\Desktop\project-management-infographic.png"/>
          <p:cNvPicPr>
            <a:picLocks noChangeAspect="1" noChangeArrowheads="1"/>
          </p:cNvPicPr>
          <p:nvPr/>
        </p:nvPicPr>
        <p:blipFill>
          <a:blip r:embed="rId2" cstate="print"/>
          <a:srcRect/>
          <a:stretch>
            <a:fillRect/>
          </a:stretch>
        </p:blipFill>
        <p:spPr bwMode="auto">
          <a:xfrm>
            <a:off x="1619672" y="980728"/>
            <a:ext cx="6048672" cy="465330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285720" y="785794"/>
            <a:ext cx="8208806" cy="1071570"/>
          </a:xfrm>
          <a:ln>
            <a:miter lim="800000"/>
            <a:headEnd/>
            <a:tailEnd/>
          </a:ln>
          <a:extLst/>
        </p:spPr>
        <p:txBody>
          <a:bodyPr>
            <a:noAutofit/>
          </a:bodyPr>
          <a:lstStyle/>
          <a:p>
            <a:pPr algn="l">
              <a:defRPr/>
            </a:pPr>
            <a:r>
              <a:rPr lang="en-US" sz="3200" b="1" dirty="0" smtClean="0">
                <a:solidFill>
                  <a:schemeClr val="accent2"/>
                </a:solidFill>
              </a:rPr>
              <a:t>Subject </a:t>
            </a:r>
            <a:r>
              <a:rPr lang="en-US" sz="3200" b="1" dirty="0">
                <a:solidFill>
                  <a:schemeClr val="accent2"/>
                </a:solidFill>
              </a:rPr>
              <a:t>and structure of project management</a:t>
            </a:r>
            <a:r>
              <a:rPr lang="sk-SK" sz="3200" b="1" dirty="0" smtClean="0">
                <a:solidFill>
                  <a:schemeClr val="tx1"/>
                </a:solidFill>
              </a:rPr>
              <a:t/>
            </a:r>
            <a:br>
              <a:rPr lang="sk-SK" sz="3200" b="1" dirty="0" smtClean="0">
                <a:solidFill>
                  <a:schemeClr val="tx1"/>
                </a:solidFill>
              </a:rPr>
            </a:br>
            <a:endParaRPr lang="sk-SK" sz="3200" b="1" dirty="0">
              <a:solidFill>
                <a:schemeClr val="tx1"/>
              </a:solidFill>
            </a:endParaRPr>
          </a:p>
        </p:txBody>
      </p:sp>
      <p:sp>
        <p:nvSpPr>
          <p:cNvPr id="18435" name="Podnadpis 4"/>
          <p:cNvSpPr>
            <a:spLocks noGrp="1"/>
          </p:cNvSpPr>
          <p:nvPr>
            <p:ph type="subTitle" idx="1"/>
          </p:nvPr>
        </p:nvSpPr>
        <p:spPr>
          <a:xfrm>
            <a:off x="285720" y="1785926"/>
            <a:ext cx="8712968" cy="4786334"/>
          </a:xfrm>
        </p:spPr>
        <p:txBody>
          <a:bodyPr>
            <a:normAutofit/>
          </a:bodyPr>
          <a:lstStyle/>
          <a:p>
            <a:pPr marL="342900" indent="-342900" algn="just">
              <a:buFont typeface="Wingdings" panose="05000000000000000000" pitchFamily="2" charset="2"/>
              <a:buChar char="Ø"/>
            </a:pPr>
            <a:r>
              <a:rPr lang="en-US" dirty="0"/>
              <a:t>transformation of the needs and requirements </a:t>
            </a:r>
            <a:r>
              <a:rPr lang="sk-SK" dirty="0" smtClean="0"/>
              <a:t>-</a:t>
            </a:r>
            <a:r>
              <a:rPr lang="en-US" dirty="0" smtClean="0">
                <a:solidFill>
                  <a:schemeClr val="accent2"/>
                </a:solidFill>
              </a:rPr>
              <a:t>content</a:t>
            </a:r>
            <a:r>
              <a:rPr lang="en-US" dirty="0" smtClean="0"/>
              <a:t> </a:t>
            </a:r>
            <a:r>
              <a:rPr lang="en-US" dirty="0"/>
              <a:t>of the client into a defined </a:t>
            </a:r>
            <a:r>
              <a:rPr lang="en-US" dirty="0" smtClean="0"/>
              <a:t>project</a:t>
            </a:r>
            <a:r>
              <a:rPr lang="sk-SK" dirty="0" smtClean="0"/>
              <a:t> </a:t>
            </a:r>
            <a:r>
              <a:rPr lang="en-US" dirty="0"/>
              <a:t>subject</a:t>
            </a:r>
            <a:endParaRPr lang="sk-SK" dirty="0" smtClean="0"/>
          </a:p>
          <a:p>
            <a:pPr marL="342900" indent="-342900" algn="just">
              <a:buFont typeface="Wingdings" panose="05000000000000000000" pitchFamily="2" charset="2"/>
              <a:buChar char="Ø"/>
            </a:pPr>
            <a:r>
              <a:rPr lang="en-US" dirty="0" smtClean="0"/>
              <a:t>creation </a:t>
            </a:r>
            <a:r>
              <a:rPr lang="en-US" dirty="0"/>
              <a:t>of estimates and assumptions and their transfer to </a:t>
            </a:r>
            <a:r>
              <a:rPr lang="en-US" dirty="0">
                <a:solidFill>
                  <a:schemeClr val="accent2"/>
                </a:solidFill>
              </a:rPr>
              <a:t>time </a:t>
            </a:r>
            <a:r>
              <a:rPr lang="en-US" dirty="0" smtClean="0">
                <a:solidFill>
                  <a:schemeClr val="accent2"/>
                </a:solidFill>
              </a:rPr>
              <a:t>plans</a:t>
            </a:r>
            <a:r>
              <a:rPr lang="sk-SK" dirty="0" smtClean="0">
                <a:solidFill>
                  <a:schemeClr val="accent2"/>
                </a:solidFill>
              </a:rPr>
              <a:t>, </a:t>
            </a:r>
            <a:r>
              <a:rPr lang="en-US" dirty="0" smtClean="0">
                <a:solidFill>
                  <a:schemeClr val="accent2"/>
                </a:solidFill>
              </a:rPr>
              <a:t>financial </a:t>
            </a:r>
            <a:r>
              <a:rPr lang="en-US" dirty="0">
                <a:solidFill>
                  <a:schemeClr val="accent2"/>
                </a:solidFill>
              </a:rPr>
              <a:t>breakdowns </a:t>
            </a:r>
            <a:r>
              <a:rPr lang="en-US" dirty="0"/>
              <a:t>and </a:t>
            </a:r>
            <a:r>
              <a:rPr lang="en-US" dirty="0">
                <a:solidFill>
                  <a:schemeClr val="accent2"/>
                </a:solidFill>
              </a:rPr>
              <a:t>methodological procedures, optimization</a:t>
            </a:r>
            <a:r>
              <a:rPr lang="en-US" dirty="0"/>
              <a:t> and modification of these </a:t>
            </a:r>
            <a:r>
              <a:rPr lang="en-US" dirty="0" smtClean="0"/>
              <a:t>plans</a:t>
            </a:r>
            <a:endParaRPr lang="sk-SK" dirty="0" smtClean="0"/>
          </a:p>
          <a:p>
            <a:pPr marL="342900" indent="-342900" algn="just">
              <a:buFont typeface="Wingdings" panose="05000000000000000000" pitchFamily="2" charset="2"/>
              <a:buChar char="Ø"/>
            </a:pPr>
            <a:r>
              <a:rPr lang="en-US" dirty="0" smtClean="0"/>
              <a:t>negotiation </a:t>
            </a:r>
            <a:r>
              <a:rPr lang="en-US" dirty="0"/>
              <a:t>of </a:t>
            </a:r>
            <a:r>
              <a:rPr lang="en-US" dirty="0">
                <a:solidFill>
                  <a:schemeClr val="accent2"/>
                </a:solidFill>
              </a:rPr>
              <a:t>resource allocation </a:t>
            </a:r>
            <a:r>
              <a:rPr lang="en-US" dirty="0"/>
              <a:t>and processing of supporting documents and project documents for their </a:t>
            </a:r>
            <a:r>
              <a:rPr lang="en-US" dirty="0" smtClean="0"/>
              <a:t>approval</a:t>
            </a:r>
            <a:endParaRPr lang="sk-SK" dirty="0" smtClean="0"/>
          </a:p>
          <a:p>
            <a:pPr marL="342900" indent="-342900" algn="just">
              <a:buFont typeface="Wingdings" panose="05000000000000000000" pitchFamily="2" charset="2"/>
              <a:buChar char="Ø"/>
            </a:pPr>
            <a:r>
              <a:rPr lang="en-US" dirty="0" smtClean="0">
                <a:solidFill>
                  <a:schemeClr val="accent2"/>
                </a:solidFill>
              </a:rPr>
              <a:t>filling</a:t>
            </a:r>
            <a:r>
              <a:rPr lang="en-US" dirty="0" smtClean="0"/>
              <a:t> </a:t>
            </a:r>
            <a:r>
              <a:rPr lang="en-US" dirty="0"/>
              <a:t>of project tasks, searching for </a:t>
            </a:r>
            <a:r>
              <a:rPr lang="en-US" dirty="0">
                <a:solidFill>
                  <a:schemeClr val="accent2"/>
                </a:solidFill>
              </a:rPr>
              <a:t>workers</a:t>
            </a:r>
            <a:r>
              <a:rPr lang="en-US" dirty="0"/>
              <a:t> suitable for fulfilling a specific task or </a:t>
            </a:r>
            <a:r>
              <a:rPr lang="en-US" dirty="0" smtClean="0"/>
              <a:t>profession</a:t>
            </a:r>
            <a:endParaRPr lang="sk-SK" dirty="0" smtClean="0"/>
          </a:p>
          <a:p>
            <a:pPr marL="342900" indent="-342900" algn="just">
              <a:buFont typeface="Wingdings" panose="05000000000000000000" pitchFamily="2" charset="2"/>
              <a:buChar char="Ø"/>
            </a:pPr>
            <a:r>
              <a:rPr lang="en-US" dirty="0" smtClean="0">
                <a:solidFill>
                  <a:schemeClr val="accent2"/>
                </a:solidFill>
              </a:rPr>
              <a:t>assignment </a:t>
            </a:r>
            <a:r>
              <a:rPr lang="en-US" dirty="0">
                <a:solidFill>
                  <a:schemeClr val="accent2"/>
                </a:solidFill>
              </a:rPr>
              <a:t>of tasks </a:t>
            </a:r>
            <a:r>
              <a:rPr lang="en-US" dirty="0"/>
              <a:t>and their coordination within the project </a:t>
            </a:r>
            <a:endParaRPr lang="sk-SK" dirty="0" smtClean="0"/>
          </a:p>
          <a:p>
            <a:pPr marL="342900" indent="-342900" algn="just">
              <a:buFont typeface="Wingdings" panose="05000000000000000000" pitchFamily="2" charset="2"/>
              <a:buChar char="Ø"/>
            </a:pPr>
            <a:r>
              <a:rPr lang="en-US" dirty="0" smtClean="0"/>
              <a:t>Team</a:t>
            </a:r>
            <a:r>
              <a:rPr lang="sk-SK" dirty="0" smtClean="0"/>
              <a:t> </a:t>
            </a:r>
            <a:r>
              <a:rPr lang="en-US" dirty="0" smtClean="0"/>
              <a:t>leadership </a:t>
            </a:r>
            <a:r>
              <a:rPr lang="en-US" dirty="0"/>
              <a:t>and </a:t>
            </a:r>
            <a:r>
              <a:rPr lang="en-US" dirty="0">
                <a:solidFill>
                  <a:schemeClr val="accent2"/>
                </a:solidFill>
              </a:rPr>
              <a:t>motivation</a:t>
            </a:r>
            <a:r>
              <a:rPr lang="en-US" dirty="0"/>
              <a:t> of project team members</a:t>
            </a: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11</a:t>
            </a:fld>
            <a:endParaRPr lang="sk-SK"/>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odnadpis 4"/>
          <p:cNvSpPr>
            <a:spLocks noGrp="1"/>
          </p:cNvSpPr>
          <p:nvPr>
            <p:ph type="subTitle" idx="1"/>
          </p:nvPr>
        </p:nvSpPr>
        <p:spPr>
          <a:xfrm>
            <a:off x="571472" y="1000108"/>
            <a:ext cx="7854950" cy="5472284"/>
          </a:xfrm>
        </p:spPr>
        <p:txBody>
          <a:bodyPr>
            <a:noAutofit/>
          </a:bodyPr>
          <a:lstStyle/>
          <a:p>
            <a:pPr algn="just">
              <a:lnSpc>
                <a:spcPct val="80000"/>
              </a:lnSpc>
              <a:buFont typeface="Wingdings" pitchFamily="2" charset="2"/>
              <a:buChar char="Ø"/>
            </a:pPr>
            <a:r>
              <a:rPr lang="en-US" dirty="0"/>
              <a:t>creating an environment for </a:t>
            </a:r>
            <a:r>
              <a:rPr lang="en-US" dirty="0">
                <a:solidFill>
                  <a:schemeClr val="accent2"/>
                </a:solidFill>
              </a:rPr>
              <a:t>creating the required </a:t>
            </a:r>
            <a:r>
              <a:rPr lang="en-US" dirty="0"/>
              <a:t>quality – designing and implementing quality management procedures, paying attention to the performance of individuals and the progress of assigned tasks, </a:t>
            </a:r>
            <a:r>
              <a:rPr lang="en-US" dirty="0" smtClean="0"/>
              <a:t>training</a:t>
            </a:r>
            <a:endParaRPr lang="sk-SK" dirty="0" smtClean="0"/>
          </a:p>
          <a:p>
            <a:pPr algn="just">
              <a:lnSpc>
                <a:spcPct val="80000"/>
              </a:lnSpc>
              <a:buFont typeface="Wingdings" pitchFamily="2" charset="2"/>
              <a:buChar char="Ø"/>
            </a:pPr>
            <a:r>
              <a:rPr lang="en-US" dirty="0" smtClean="0">
                <a:solidFill>
                  <a:schemeClr val="accent2"/>
                </a:solidFill>
              </a:rPr>
              <a:t>checking </a:t>
            </a:r>
            <a:r>
              <a:rPr lang="en-US" dirty="0"/>
              <a:t>the progress of project plans, determining the compliance of the actual project progress with the assumptions of the </a:t>
            </a:r>
            <a:r>
              <a:rPr lang="en-US" dirty="0" smtClean="0"/>
              <a:t>plans</a:t>
            </a:r>
            <a:endParaRPr lang="sk-SK" dirty="0" smtClean="0"/>
          </a:p>
          <a:p>
            <a:pPr algn="just">
              <a:lnSpc>
                <a:spcPct val="80000"/>
              </a:lnSpc>
              <a:buFont typeface="Wingdings" pitchFamily="2" charset="2"/>
              <a:buChar char="Ø"/>
            </a:pPr>
            <a:r>
              <a:rPr lang="en-US" dirty="0" smtClean="0">
                <a:solidFill>
                  <a:schemeClr val="accent2"/>
                </a:solidFill>
              </a:rPr>
              <a:t>monitoring</a:t>
            </a:r>
            <a:r>
              <a:rPr lang="en-US" dirty="0" smtClean="0"/>
              <a:t> </a:t>
            </a:r>
            <a:r>
              <a:rPr lang="en-US" dirty="0"/>
              <a:t>potentially acting risk impacts, selecting and initiating defensive </a:t>
            </a:r>
            <a:r>
              <a:rPr lang="en-US" dirty="0" smtClean="0"/>
              <a:t>measures</a:t>
            </a:r>
            <a:endParaRPr lang="sk-SK" dirty="0" smtClean="0"/>
          </a:p>
          <a:p>
            <a:pPr algn="just">
              <a:lnSpc>
                <a:spcPct val="80000"/>
              </a:lnSpc>
              <a:buFont typeface="Wingdings" pitchFamily="2" charset="2"/>
              <a:buChar char="Ø"/>
            </a:pPr>
            <a:r>
              <a:rPr lang="en-US" dirty="0" smtClean="0"/>
              <a:t>initiating </a:t>
            </a:r>
            <a:r>
              <a:rPr lang="en-US" dirty="0"/>
              <a:t>actions that will</a:t>
            </a:r>
            <a:r>
              <a:rPr lang="en-US" dirty="0">
                <a:solidFill>
                  <a:schemeClr val="accent2"/>
                </a:solidFill>
              </a:rPr>
              <a:t> correct </a:t>
            </a:r>
            <a:r>
              <a:rPr lang="en-US" dirty="0"/>
              <a:t>unwanted </a:t>
            </a:r>
            <a:r>
              <a:rPr lang="en-US" dirty="0">
                <a:solidFill>
                  <a:schemeClr val="accent2"/>
                </a:solidFill>
              </a:rPr>
              <a:t>deviations</a:t>
            </a:r>
            <a:r>
              <a:rPr lang="en-US" dirty="0"/>
              <a:t> from project </a:t>
            </a:r>
            <a:r>
              <a:rPr lang="en-US" dirty="0" smtClean="0"/>
              <a:t>plans</a:t>
            </a:r>
            <a:endParaRPr lang="sk-SK" dirty="0" smtClean="0"/>
          </a:p>
          <a:p>
            <a:pPr algn="just">
              <a:lnSpc>
                <a:spcPct val="80000"/>
              </a:lnSpc>
              <a:buFont typeface="Wingdings" pitchFamily="2" charset="2"/>
              <a:buChar char="Ø"/>
            </a:pPr>
            <a:r>
              <a:rPr lang="en-US" dirty="0" smtClean="0"/>
              <a:t>ensuring </a:t>
            </a:r>
            <a:r>
              <a:rPr lang="en-US" dirty="0"/>
              <a:t>the </a:t>
            </a:r>
            <a:r>
              <a:rPr lang="en-US" dirty="0">
                <a:solidFill>
                  <a:schemeClr val="accent2"/>
                </a:solidFill>
              </a:rPr>
              <a:t>delivery of project </a:t>
            </a:r>
            <a:r>
              <a:rPr lang="en-US" dirty="0"/>
              <a:t>outputs to its </a:t>
            </a:r>
            <a:r>
              <a:rPr lang="en-US" dirty="0" smtClean="0"/>
              <a:t>client</a:t>
            </a:r>
            <a:endParaRPr lang="sk-SK" dirty="0" smtClean="0"/>
          </a:p>
          <a:p>
            <a:pPr algn="just">
              <a:lnSpc>
                <a:spcPct val="80000"/>
              </a:lnSpc>
              <a:buFont typeface="Wingdings" pitchFamily="2" charset="2"/>
              <a:buChar char="Ø"/>
            </a:pPr>
            <a:r>
              <a:rPr lang="en-US" dirty="0" smtClean="0">
                <a:solidFill>
                  <a:schemeClr val="accent2"/>
                </a:solidFill>
              </a:rPr>
              <a:t>arranging </a:t>
            </a:r>
            <a:r>
              <a:rPr lang="en-US" dirty="0">
                <a:solidFill>
                  <a:schemeClr val="accent2"/>
                </a:solidFill>
              </a:rPr>
              <a:t>project agendas </a:t>
            </a:r>
            <a:r>
              <a:rPr lang="en-US" dirty="0"/>
              <a:t>– final invoicing, compiling final and evaluation internal documents on the progress of the project, releasing project team members and evaluating their individual performance and arranging all property and operational matters and closing accounting agendas.</a:t>
            </a:r>
            <a:endParaRPr lang="sk-SK" dirty="0" smtClean="0"/>
          </a:p>
          <a:p>
            <a:pPr marR="0" algn="just" eaLnBrk="1" hangingPunct="1">
              <a:lnSpc>
                <a:spcPct val="80000"/>
              </a:lnSpc>
              <a:buFont typeface="Wingdings" pitchFamily="2" charset="2"/>
              <a:buChar char="Ø"/>
            </a:pP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12</a:t>
            </a:fld>
            <a:endParaRPr lang="sk-SK"/>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pPr>
              <a:defRPr/>
            </a:pPr>
            <a:fld id="{3C3ACF76-5331-46C1-BAB9-20DB66FCCC10}" type="slidenum">
              <a:rPr lang="sk-SK" smtClean="0"/>
              <a:pPr>
                <a:defRPr/>
              </a:pPr>
              <a:t>13</a:t>
            </a:fld>
            <a:endParaRPr lang="sk-SK"/>
          </a:p>
        </p:txBody>
      </p:sp>
      <p:sp>
        <p:nvSpPr>
          <p:cNvPr id="2" name="Obdĺžnik 1"/>
          <p:cNvSpPr/>
          <p:nvPr/>
        </p:nvSpPr>
        <p:spPr>
          <a:xfrm>
            <a:off x="395536" y="332656"/>
            <a:ext cx="6462464" cy="2807820"/>
          </a:xfrm>
          <a:prstGeom prst="rect">
            <a:avLst/>
          </a:prstGeom>
        </p:spPr>
        <p:txBody>
          <a:bodyPr wrap="square">
            <a:spAutoFit/>
          </a:bodyPr>
          <a:lstStyle/>
          <a:p>
            <a:pPr>
              <a:lnSpc>
                <a:spcPct val="107000"/>
              </a:lnSpc>
              <a:spcAft>
                <a:spcPts val="800"/>
              </a:spcAft>
            </a:pPr>
            <a:r>
              <a:rPr lang="sk-SK" sz="2800" b="1" dirty="0">
                <a:solidFill>
                  <a:srgbClr val="ED7D31"/>
                </a:solidFill>
                <a:latin typeface="Calibri" panose="020F0502020204030204" pitchFamily="34" charset="0"/>
                <a:ea typeface="Calibri" panose="020F0502020204030204" pitchFamily="34" charset="0"/>
                <a:cs typeface="Times New Roman" panose="02020603050405020304" pitchFamily="18" charset="0"/>
              </a:rPr>
              <a:t>PROJECT PARTICIPIANTS</a:t>
            </a:r>
            <a:endParaRPr lang="sk-SK"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sz="2000" b="1" dirty="0">
                <a:solidFill>
                  <a:srgbClr val="ED7D31"/>
                </a:solidFill>
                <a:latin typeface="Calibri" panose="020F0502020204030204" pitchFamily="34" charset="0"/>
                <a:ea typeface="Calibri" panose="020F0502020204030204" pitchFamily="34" charset="0"/>
                <a:cs typeface="Times New Roman" panose="02020603050405020304" pitchFamily="18" charset="0"/>
              </a:rPr>
              <a:t> </a:t>
            </a:r>
            <a:endParaRPr lang="sk-SK"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sz="2000" b="1" dirty="0">
                <a:solidFill>
                  <a:srgbClr val="ED7D31"/>
                </a:solidFill>
                <a:latin typeface="Calibri" panose="020F0502020204030204" pitchFamily="34" charset="0"/>
                <a:ea typeface="Calibri" panose="020F0502020204030204" pitchFamily="34" charset="0"/>
                <a:cs typeface="Times New Roman" panose="02020603050405020304" pitchFamily="18" charset="0"/>
              </a:rPr>
              <a:t>SHARE HOLDERS </a:t>
            </a:r>
            <a:r>
              <a:rPr lang="sk-SK" dirty="0">
                <a:solidFill>
                  <a:srgbClr val="040C28"/>
                </a:solidFill>
                <a:latin typeface="Arial" panose="020B0604020202020204" pitchFamily="34" charset="0"/>
                <a:ea typeface="Calibri" panose="020F0502020204030204" pitchFamily="34" charset="0"/>
                <a:cs typeface="Times New Roman" panose="02020603050405020304" pitchFamily="18" charset="0"/>
              </a:rPr>
              <a:t>a person </a:t>
            </a:r>
            <a:r>
              <a:rPr lang="sk-SK" dirty="0" err="1">
                <a:solidFill>
                  <a:srgbClr val="040C28"/>
                </a:solidFill>
                <a:latin typeface="Arial" panose="020B0604020202020204" pitchFamily="34" charset="0"/>
                <a:ea typeface="Calibri" panose="020F0502020204030204" pitchFamily="34" charset="0"/>
                <a:cs typeface="Times New Roman" panose="02020603050405020304" pitchFamily="18" charset="0"/>
              </a:rPr>
              <a:t>who</a:t>
            </a:r>
            <a:r>
              <a:rPr lang="sk-SK" dirty="0">
                <a:solidFill>
                  <a:srgbClr val="040C28"/>
                </a:solidFill>
                <a:latin typeface="Arial" panose="020B0604020202020204" pitchFamily="34" charset="0"/>
                <a:ea typeface="Calibri" panose="020F0502020204030204" pitchFamily="34" charset="0"/>
                <a:cs typeface="Times New Roman" panose="02020603050405020304" pitchFamily="18" charset="0"/>
              </a:rPr>
              <a:t> </a:t>
            </a:r>
            <a:r>
              <a:rPr lang="sk-SK" dirty="0" err="1">
                <a:solidFill>
                  <a:srgbClr val="040C28"/>
                </a:solidFill>
                <a:latin typeface="Arial" panose="020B0604020202020204" pitchFamily="34" charset="0"/>
                <a:ea typeface="Calibri" panose="020F0502020204030204" pitchFamily="34" charset="0"/>
                <a:cs typeface="Times New Roman" panose="02020603050405020304" pitchFamily="18" charset="0"/>
              </a:rPr>
              <a:t>holds</a:t>
            </a:r>
            <a:r>
              <a:rPr lang="sk-SK" dirty="0">
                <a:solidFill>
                  <a:srgbClr val="040C28"/>
                </a:solidFill>
                <a:latin typeface="Arial" panose="020B0604020202020204" pitchFamily="34" charset="0"/>
                <a:ea typeface="Calibri" panose="020F0502020204030204" pitchFamily="34" charset="0"/>
                <a:cs typeface="Times New Roman" panose="02020603050405020304" pitchFamily="18" charset="0"/>
              </a:rPr>
              <a:t> at </a:t>
            </a:r>
            <a:r>
              <a:rPr lang="sk-SK" dirty="0" err="1">
                <a:solidFill>
                  <a:srgbClr val="040C28"/>
                </a:solidFill>
                <a:latin typeface="Arial" panose="020B0604020202020204" pitchFamily="34" charset="0"/>
                <a:ea typeface="Calibri" panose="020F0502020204030204" pitchFamily="34" charset="0"/>
                <a:cs typeface="Times New Roman" panose="02020603050405020304" pitchFamily="18" charset="0"/>
              </a:rPr>
              <a:t>least</a:t>
            </a:r>
            <a:r>
              <a:rPr lang="sk-SK" dirty="0">
                <a:solidFill>
                  <a:srgbClr val="040C28"/>
                </a:solidFill>
                <a:latin typeface="Arial" panose="020B0604020202020204" pitchFamily="34" charset="0"/>
                <a:ea typeface="Calibri" panose="020F0502020204030204" pitchFamily="34" charset="0"/>
                <a:cs typeface="Times New Roman" panose="02020603050405020304" pitchFamily="18" charset="0"/>
              </a:rPr>
              <a:t> </a:t>
            </a:r>
            <a:r>
              <a:rPr lang="sk-SK" dirty="0" err="1">
                <a:solidFill>
                  <a:srgbClr val="040C28"/>
                </a:solidFill>
                <a:latin typeface="Arial" panose="020B0604020202020204" pitchFamily="34" charset="0"/>
                <a:ea typeface="Calibri" panose="020F0502020204030204" pitchFamily="34" charset="0"/>
                <a:cs typeface="Times New Roman" panose="02020603050405020304" pitchFamily="18" charset="0"/>
              </a:rPr>
              <a:t>one</a:t>
            </a:r>
            <a:r>
              <a:rPr lang="sk-SK" dirty="0">
                <a:solidFill>
                  <a:srgbClr val="040C28"/>
                </a:solidFill>
                <a:latin typeface="Arial" panose="020B0604020202020204" pitchFamily="34" charset="0"/>
                <a:ea typeface="Calibri" panose="020F0502020204030204" pitchFamily="34" charset="0"/>
                <a:cs typeface="Times New Roman" panose="02020603050405020304" pitchFamily="18" charset="0"/>
              </a:rPr>
              <a:t> </a:t>
            </a:r>
            <a:r>
              <a:rPr lang="sk-SK" dirty="0" err="1">
                <a:solidFill>
                  <a:srgbClr val="040C28"/>
                </a:solidFill>
                <a:latin typeface="Arial" panose="020B0604020202020204" pitchFamily="34" charset="0"/>
                <a:ea typeface="Calibri" panose="020F0502020204030204" pitchFamily="34" charset="0"/>
                <a:cs typeface="Times New Roman" panose="02020603050405020304" pitchFamily="18" charset="0"/>
              </a:rPr>
              <a:t>share</a:t>
            </a:r>
            <a:r>
              <a:rPr lang="sk-SK" dirty="0">
                <a:solidFill>
                  <a:srgbClr val="040C28"/>
                </a:solidFill>
                <a:latin typeface="Arial" panose="020B0604020202020204" pitchFamily="34" charset="0"/>
                <a:ea typeface="Calibri" panose="020F0502020204030204" pitchFamily="34" charset="0"/>
                <a:cs typeface="Times New Roman" panose="02020603050405020304" pitchFamily="18" charset="0"/>
              </a:rPr>
              <a:t> / in a </a:t>
            </a:r>
            <a:r>
              <a:rPr lang="sk-SK" dirty="0" err="1">
                <a:solidFill>
                  <a:srgbClr val="040C28"/>
                </a:solidFill>
                <a:latin typeface="Arial" panose="020B0604020202020204" pitchFamily="34" charset="0"/>
                <a:ea typeface="Calibri" panose="020F0502020204030204" pitchFamily="34" charset="0"/>
                <a:cs typeface="Times New Roman" panose="02020603050405020304" pitchFamily="18" charset="0"/>
              </a:rPr>
              <a:t>company</a:t>
            </a:r>
            <a:r>
              <a:rPr lang="sk-SK" dirty="0">
                <a:solidFill>
                  <a:srgbClr val="040C28"/>
                </a:solidFill>
                <a:latin typeface="Arial" panose="020B0604020202020204" pitchFamily="34" charset="0"/>
                <a:ea typeface="Calibri" panose="020F0502020204030204" pitchFamily="34" charset="0"/>
                <a:cs typeface="Times New Roman" panose="02020603050405020304" pitchFamily="18" charset="0"/>
              </a:rPr>
              <a:t>/  </a:t>
            </a:r>
            <a:endParaRPr lang="sk-SK" sz="1200" dirty="0">
              <a:solidFill>
                <a:srgbClr val="040C2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k-SK" b="1" dirty="0">
              <a:solidFill>
                <a:srgbClr val="ED7D31"/>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k-SK" b="1" dirty="0" smtClean="0">
                <a:solidFill>
                  <a:srgbClr val="ED7D31"/>
                </a:solidFill>
                <a:latin typeface="Arial" panose="020B0604020202020204" pitchFamily="34" charset="0"/>
                <a:ea typeface="Calibri" panose="020F0502020204030204" pitchFamily="34" charset="0"/>
                <a:cs typeface="Times New Roman" panose="02020603050405020304" pitchFamily="18" charset="0"/>
              </a:rPr>
              <a:t>STAKEHOLDERS</a:t>
            </a:r>
            <a:r>
              <a:rPr lang="sk-SK" dirty="0" smtClean="0">
                <a:solidFill>
                  <a:srgbClr val="1F1F1F"/>
                </a:solidFill>
                <a:latin typeface="Arial" panose="020B0604020202020204" pitchFamily="34" charset="0"/>
                <a:ea typeface="Calibri" panose="020F0502020204030204" pitchFamily="34" charset="0"/>
                <a:cs typeface="Times New Roman" panose="02020603050405020304" pitchFamily="18" charset="0"/>
              </a:rPr>
              <a:t> </a:t>
            </a:r>
            <a:r>
              <a:rPr lang="sk-SK" dirty="0">
                <a:solidFill>
                  <a:srgbClr val="1F1F1F"/>
                </a:solidFill>
                <a:latin typeface="Arial" panose="020B0604020202020204" pitchFamily="34" charset="0"/>
                <a:ea typeface="Calibri" panose="020F0502020204030204" pitchFamily="34" charset="0"/>
                <a:cs typeface="Times New Roman" panose="02020603050405020304" pitchFamily="18" charset="0"/>
              </a:rPr>
              <a:t>a person </a:t>
            </a:r>
            <a:r>
              <a:rPr lang="sk-SK" dirty="0" err="1">
                <a:solidFill>
                  <a:srgbClr val="1F1F1F"/>
                </a:solidFill>
                <a:latin typeface="Arial" panose="020B0604020202020204" pitchFamily="34" charset="0"/>
                <a:ea typeface="Calibri" panose="020F0502020204030204" pitchFamily="34" charset="0"/>
                <a:cs typeface="Times New Roman" panose="02020603050405020304" pitchFamily="18" charset="0"/>
              </a:rPr>
              <a:t>who</a:t>
            </a:r>
            <a:r>
              <a:rPr lang="sk-SK" dirty="0">
                <a:solidFill>
                  <a:srgbClr val="1F1F1F"/>
                </a:solidFill>
                <a:latin typeface="Arial" panose="020B0604020202020204" pitchFamily="34" charset="0"/>
                <a:ea typeface="Calibri" panose="020F0502020204030204" pitchFamily="34" charset="0"/>
                <a:cs typeface="Times New Roman" panose="02020603050405020304" pitchFamily="18" charset="0"/>
              </a:rPr>
              <a:t> has </a:t>
            </a:r>
            <a:r>
              <a:rPr lang="sk-SK" dirty="0" err="1">
                <a:solidFill>
                  <a:srgbClr val="1F1F1F"/>
                </a:solidFill>
                <a:latin typeface="Arial" panose="020B0604020202020204" pitchFamily="34" charset="0"/>
                <a:ea typeface="Calibri" panose="020F0502020204030204" pitchFamily="34" charset="0"/>
                <a:cs typeface="Times New Roman" panose="02020603050405020304" pitchFamily="18" charset="0"/>
              </a:rPr>
              <a:t>an</a:t>
            </a:r>
            <a:r>
              <a:rPr lang="sk-SK" dirty="0">
                <a:solidFill>
                  <a:srgbClr val="1F1F1F"/>
                </a:solidFill>
                <a:latin typeface="Arial" panose="020B0604020202020204" pitchFamily="34" charset="0"/>
                <a:ea typeface="Calibri" panose="020F0502020204030204" pitchFamily="34" charset="0"/>
                <a:cs typeface="Times New Roman" panose="02020603050405020304" pitchFamily="18" charset="0"/>
              </a:rPr>
              <a:t> </a:t>
            </a:r>
            <a:r>
              <a:rPr lang="sk-SK" dirty="0" err="1">
                <a:solidFill>
                  <a:srgbClr val="1F1F1F"/>
                </a:solidFill>
                <a:latin typeface="Arial" panose="020B0604020202020204" pitchFamily="34" charset="0"/>
                <a:ea typeface="Calibri" panose="020F0502020204030204" pitchFamily="34" charset="0"/>
                <a:cs typeface="Times New Roman" panose="02020603050405020304" pitchFamily="18" charset="0"/>
              </a:rPr>
              <a:t>interest</a:t>
            </a:r>
            <a:r>
              <a:rPr lang="sk-SK" dirty="0">
                <a:solidFill>
                  <a:srgbClr val="1F1F1F"/>
                </a:solidFill>
                <a:latin typeface="Arial" panose="020B0604020202020204" pitchFamily="34" charset="0"/>
                <a:ea typeface="Calibri" panose="020F0502020204030204" pitchFamily="34" charset="0"/>
                <a:cs typeface="Times New Roman" panose="02020603050405020304" pitchFamily="18" charset="0"/>
              </a:rPr>
              <a:t> </a:t>
            </a:r>
            <a:r>
              <a:rPr lang="sk-SK" dirty="0" err="1">
                <a:solidFill>
                  <a:srgbClr val="1F1F1F"/>
                </a:solidFill>
                <a:latin typeface="Arial" panose="020B0604020202020204" pitchFamily="34" charset="0"/>
                <a:ea typeface="Calibri" panose="020F0502020204030204" pitchFamily="34" charset="0"/>
                <a:cs typeface="Times New Roman" panose="02020603050405020304" pitchFamily="18" charset="0"/>
              </a:rPr>
              <a:t>but</a:t>
            </a:r>
            <a:r>
              <a:rPr lang="sk-SK" dirty="0">
                <a:solidFill>
                  <a:srgbClr val="1F1F1F"/>
                </a:solidFill>
                <a:latin typeface="Arial" panose="020B0604020202020204" pitchFamily="34" charset="0"/>
                <a:ea typeface="Calibri" panose="020F0502020204030204" pitchFamily="34" charset="0"/>
                <a:cs typeface="Times New Roman" panose="02020603050405020304" pitchFamily="18" charset="0"/>
              </a:rPr>
              <a:t> </a:t>
            </a:r>
            <a:r>
              <a:rPr lang="sk-SK" dirty="0" err="1">
                <a:solidFill>
                  <a:srgbClr val="1F1F1F"/>
                </a:solidFill>
                <a:latin typeface="Arial" panose="020B0604020202020204" pitchFamily="34" charset="0"/>
                <a:ea typeface="Calibri" panose="020F0502020204030204" pitchFamily="34" charset="0"/>
                <a:cs typeface="Times New Roman" panose="02020603050405020304" pitchFamily="18" charset="0"/>
              </a:rPr>
              <a:t>doesn't</a:t>
            </a:r>
            <a:r>
              <a:rPr lang="sk-SK" dirty="0">
                <a:solidFill>
                  <a:srgbClr val="1F1F1F"/>
                </a:solidFill>
                <a:latin typeface="Arial" panose="020B0604020202020204" pitchFamily="34" charset="0"/>
                <a:ea typeface="Calibri" panose="020F0502020204030204" pitchFamily="34" charset="0"/>
                <a:cs typeface="Times New Roman" panose="02020603050405020304" pitchFamily="18" charset="0"/>
              </a:rPr>
              <a:t> hold </a:t>
            </a:r>
            <a:r>
              <a:rPr lang="sk-SK" dirty="0" err="1">
                <a:solidFill>
                  <a:srgbClr val="1F1F1F"/>
                </a:solidFill>
                <a:latin typeface="Arial" panose="020B0604020202020204" pitchFamily="34" charset="0"/>
                <a:ea typeface="Calibri" panose="020F0502020204030204" pitchFamily="34" charset="0"/>
                <a:cs typeface="Times New Roman" panose="02020603050405020304" pitchFamily="18" charset="0"/>
              </a:rPr>
              <a:t>shares</a:t>
            </a:r>
            <a:r>
              <a:rPr lang="sk-SK" dirty="0">
                <a:solidFill>
                  <a:srgbClr val="1F1F1F"/>
                </a:solidFill>
                <a:latin typeface="Arial" panose="020B0604020202020204" pitchFamily="34" charset="0"/>
                <a:ea typeface="Calibri" panose="020F0502020204030204" pitchFamily="34" charset="0"/>
                <a:cs typeface="Times New Roman" panose="02020603050405020304" pitchFamily="18" charset="0"/>
              </a:rPr>
              <a:t>.</a:t>
            </a:r>
            <a:endParaRPr lang="sk-SK" sz="1200" dirty="0">
              <a:solidFill>
                <a:srgbClr val="040C2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59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14</a:t>
            </a:fld>
            <a:endParaRPr lang="sk-SK"/>
          </a:p>
        </p:txBody>
      </p:sp>
      <p:pic>
        <p:nvPicPr>
          <p:cNvPr id="1026" name="Picture 2" descr="C:\Users\Mikolaj\Desktop\pmbok.png"/>
          <p:cNvPicPr>
            <a:picLocks noChangeAspect="1" noChangeArrowheads="1"/>
          </p:cNvPicPr>
          <p:nvPr/>
        </p:nvPicPr>
        <p:blipFill>
          <a:blip r:embed="rId2" cstate="print"/>
          <a:srcRect/>
          <a:stretch>
            <a:fillRect/>
          </a:stretch>
        </p:blipFill>
        <p:spPr bwMode="auto">
          <a:xfrm>
            <a:off x="268673" y="0"/>
            <a:ext cx="8606653"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15</a:t>
            </a:fld>
            <a:endParaRPr lang="sk-SK"/>
          </a:p>
        </p:txBody>
      </p:sp>
      <p:pic>
        <p:nvPicPr>
          <p:cNvPr id="4098" name="Picture 2" descr="C:\Users\PROJEKT\Desktop\project-scope-manag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6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16</a:t>
            </a:fld>
            <a:endParaRPr lang="sk-SK"/>
          </a:p>
        </p:txBody>
      </p:sp>
      <p:pic>
        <p:nvPicPr>
          <p:cNvPr id="4098" name="Picture 2" descr="C:\Users\PROJEKT\Desktop\Key_Stakeholders_in_Agile.orig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8928993"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3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17</a:t>
            </a:fld>
            <a:endParaRPr lang="sk-SK"/>
          </a:p>
        </p:txBody>
      </p:sp>
      <p:pic>
        <p:nvPicPr>
          <p:cNvPr id="1026" name="Picture 2" descr="C:\Users\PROJEKT\Desktop\stakeholder-management-project-management-pmp-featur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5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18</a:t>
            </a:fld>
            <a:endParaRPr lang="sk-SK"/>
          </a:p>
        </p:txBody>
      </p:sp>
      <p:pic>
        <p:nvPicPr>
          <p:cNvPr id="4098" name="Picture 2" descr="C:\Users\PROJEKT\Desktop\Statekholder+Management+-+Defini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332656"/>
            <a:ext cx="8830567" cy="638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5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19</a:t>
            </a:fld>
            <a:endParaRPr lang="sk-SK"/>
          </a:p>
        </p:txBody>
      </p:sp>
      <p:pic>
        <p:nvPicPr>
          <p:cNvPr id="4098" name="Picture 2" descr="C:\Users\PROJEKT\Desktop\procurement.cycle_.psf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7"/>
            <a:ext cx="8496944" cy="64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16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133865" y="188640"/>
            <a:ext cx="7851648" cy="1080120"/>
          </a:xfrm>
          <a:ln>
            <a:miter lim="800000"/>
            <a:headEnd/>
            <a:tailEnd/>
          </a:ln>
          <a:extLst/>
        </p:spPr>
        <p:txBody>
          <a:bodyPr>
            <a:noAutofit/>
          </a:bodyPr>
          <a:lstStyle/>
          <a:p>
            <a:pPr algn="l" eaLnBrk="1" fontAlgn="auto" hangingPunct="1">
              <a:spcAft>
                <a:spcPts val="0"/>
              </a:spcAft>
              <a:defRPr/>
            </a:pPr>
            <a:r>
              <a:rPr lang="sk-SK" sz="2400" dirty="0">
                <a:solidFill>
                  <a:schemeClr val="accent2"/>
                </a:solidFill>
              </a:rPr>
              <a:t> </a:t>
            </a:r>
            <a:r>
              <a:rPr lang="sk-SK" sz="2400" dirty="0" smtClean="0">
                <a:solidFill>
                  <a:schemeClr val="accent2"/>
                </a:solidFill>
              </a:rPr>
              <a:t>         </a:t>
            </a:r>
            <a:r>
              <a:rPr lang="sk-SK" sz="2400" b="1" dirty="0" smtClean="0">
                <a:solidFill>
                  <a:schemeClr val="accent2"/>
                </a:solidFill>
              </a:rPr>
              <a:t>PROJECT MANAGEMNET STANDARDS</a:t>
            </a:r>
            <a:r>
              <a:rPr lang="sk-SK" sz="2800" dirty="0" smtClean="0">
                <a:solidFill>
                  <a:srgbClr val="FFC000"/>
                </a:solidFill>
              </a:rPr>
              <a:t/>
            </a:r>
            <a:br>
              <a:rPr lang="sk-SK" sz="2800" dirty="0" smtClean="0">
                <a:solidFill>
                  <a:srgbClr val="FFC000"/>
                </a:solidFill>
              </a:rPr>
            </a:br>
            <a:endParaRPr lang="sk-SK" sz="2800" dirty="0">
              <a:solidFill>
                <a:srgbClr val="FFC000"/>
              </a:solidFill>
            </a:endParaRPr>
          </a:p>
        </p:txBody>
      </p:sp>
      <p:sp>
        <p:nvSpPr>
          <p:cNvPr id="12291" name="Podnadpis 4"/>
          <p:cNvSpPr>
            <a:spLocks noGrp="1"/>
          </p:cNvSpPr>
          <p:nvPr>
            <p:ph type="subTitle" idx="1"/>
          </p:nvPr>
        </p:nvSpPr>
        <p:spPr>
          <a:xfrm>
            <a:off x="357158" y="1428736"/>
            <a:ext cx="8643998" cy="5143501"/>
          </a:xfrm>
        </p:spPr>
        <p:txBody>
          <a:bodyPr>
            <a:normAutofit fontScale="92500" lnSpcReduction="20000"/>
          </a:bodyPr>
          <a:lstStyle/>
          <a:p>
            <a:pPr marR="0" algn="l" eaLnBrk="1" hangingPunct="1">
              <a:lnSpc>
                <a:spcPct val="80000"/>
              </a:lnSpc>
            </a:pPr>
            <a:r>
              <a:rPr lang="sk-SK" sz="2000" b="1" dirty="0" smtClean="0">
                <a:solidFill>
                  <a:schemeClr val="accent2"/>
                </a:solidFill>
              </a:rPr>
              <a:t>IPMA</a:t>
            </a:r>
            <a:r>
              <a:rPr lang="sk-SK" sz="2000" b="1" dirty="0" smtClean="0"/>
              <a:t>	</a:t>
            </a:r>
            <a:r>
              <a:rPr lang="en-US" sz="2000" b="1" dirty="0" smtClean="0"/>
              <a:t>   </a:t>
            </a:r>
            <a:r>
              <a:rPr lang="sk-SK" sz="2000" b="1" dirty="0" smtClean="0"/>
              <a:t>- International Project Management Association, </a:t>
            </a:r>
            <a:r>
              <a:rPr lang="sk-SK" sz="2000" b="1" dirty="0" err="1" smtClean="0"/>
              <a:t>Z</a:t>
            </a:r>
            <a:r>
              <a:rPr lang="sk-SK" sz="2000" dirty="0" err="1" smtClean="0"/>
              <a:t>ü</a:t>
            </a:r>
            <a:r>
              <a:rPr lang="sk-SK" sz="2000" b="1" dirty="0" err="1" smtClean="0"/>
              <a:t>rrich</a:t>
            </a:r>
            <a:endParaRPr lang="sk-SK" sz="2000" dirty="0" smtClean="0"/>
          </a:p>
          <a:p>
            <a:pPr marR="0" algn="l" eaLnBrk="1" hangingPunct="1">
              <a:lnSpc>
                <a:spcPct val="80000"/>
              </a:lnSpc>
            </a:pPr>
            <a:r>
              <a:rPr lang="sk-SK" sz="2000" b="1" dirty="0" smtClean="0"/>
              <a:t>	     člen:  Spoločnosť pre projektové riadenie SR</a:t>
            </a:r>
          </a:p>
          <a:p>
            <a:pPr marR="0" algn="l" eaLnBrk="1" hangingPunct="1">
              <a:lnSpc>
                <a:spcPct val="80000"/>
              </a:lnSpc>
            </a:pPr>
            <a:endParaRPr lang="sk-SK" sz="2000" dirty="0" smtClean="0"/>
          </a:p>
          <a:p>
            <a:pPr marR="0" algn="l" eaLnBrk="1" hangingPunct="1">
              <a:lnSpc>
                <a:spcPct val="80000"/>
              </a:lnSpc>
            </a:pPr>
            <a:r>
              <a:rPr lang="sk-SK" sz="2000" b="1" dirty="0" smtClean="0">
                <a:solidFill>
                  <a:schemeClr val="accent2"/>
                </a:solidFill>
              </a:rPr>
              <a:t>PCM</a:t>
            </a:r>
            <a:r>
              <a:rPr lang="sk-SK" sz="2000" b="1" dirty="0" smtClean="0"/>
              <a:t>	</a:t>
            </a:r>
            <a:r>
              <a:rPr lang="en-US" sz="2000" b="1" dirty="0" smtClean="0"/>
              <a:t>   </a:t>
            </a:r>
            <a:r>
              <a:rPr lang="sk-SK" sz="2000" b="1" dirty="0" smtClean="0"/>
              <a:t>- Project </a:t>
            </a:r>
            <a:r>
              <a:rPr lang="sk-SK" sz="2000" b="1" dirty="0" err="1" smtClean="0"/>
              <a:t>Cycle</a:t>
            </a:r>
            <a:r>
              <a:rPr lang="sk-SK" sz="2000" b="1" dirty="0" smtClean="0"/>
              <a:t> Management – </a:t>
            </a:r>
            <a:r>
              <a:rPr lang="sk-SK" sz="2000" b="1" dirty="0" err="1" smtClean="0"/>
              <a:t>European</a:t>
            </a:r>
            <a:r>
              <a:rPr lang="sk-SK" sz="2000" b="1" dirty="0" smtClean="0"/>
              <a:t>  </a:t>
            </a:r>
            <a:r>
              <a:rPr lang="sk-SK" sz="2000" b="1" dirty="0" err="1" smtClean="0"/>
              <a:t>Commission</a:t>
            </a:r>
            <a:endParaRPr lang="sk-SK" sz="2000" dirty="0" smtClean="0"/>
          </a:p>
          <a:p>
            <a:pPr marR="0" algn="l" eaLnBrk="1" hangingPunct="1">
              <a:lnSpc>
                <a:spcPct val="80000"/>
              </a:lnSpc>
            </a:pPr>
            <a:r>
              <a:rPr lang="sk-SK" sz="2000" b="1" dirty="0" smtClean="0"/>
              <a:t> </a:t>
            </a:r>
            <a:endParaRPr lang="sk-SK" sz="2000" dirty="0" smtClean="0"/>
          </a:p>
          <a:p>
            <a:pPr marR="0" algn="l" eaLnBrk="1" hangingPunct="1">
              <a:lnSpc>
                <a:spcPct val="80000"/>
              </a:lnSpc>
            </a:pPr>
            <a:r>
              <a:rPr lang="sk-SK" sz="2000" b="1" dirty="0" smtClean="0">
                <a:solidFill>
                  <a:schemeClr val="accent2"/>
                </a:solidFill>
              </a:rPr>
              <a:t>ICPMA</a:t>
            </a:r>
            <a:r>
              <a:rPr lang="en-US" sz="2000" b="1" dirty="0" smtClean="0">
                <a:solidFill>
                  <a:schemeClr val="accent2"/>
                </a:solidFill>
              </a:rPr>
              <a:t> </a:t>
            </a:r>
            <a:r>
              <a:rPr lang="sk-SK" sz="2000" b="1" dirty="0" smtClean="0"/>
              <a:t>  </a:t>
            </a:r>
            <a:r>
              <a:rPr lang="en-US" sz="2000" b="1" dirty="0" smtClean="0"/>
              <a:t> </a:t>
            </a:r>
            <a:r>
              <a:rPr lang="sk-SK" sz="2000" b="1" dirty="0" smtClean="0"/>
              <a:t>-  </a:t>
            </a:r>
            <a:r>
              <a:rPr lang="sk-SK" sz="2000" b="1" dirty="0" err="1" smtClean="0"/>
              <a:t>Construction</a:t>
            </a:r>
            <a:r>
              <a:rPr lang="sk-SK" sz="2000" b="1" dirty="0" smtClean="0"/>
              <a:t>...</a:t>
            </a:r>
            <a:endParaRPr lang="sk-SK" sz="2000" dirty="0" smtClean="0"/>
          </a:p>
          <a:p>
            <a:pPr marR="0" algn="l" eaLnBrk="1" hangingPunct="1">
              <a:lnSpc>
                <a:spcPct val="80000"/>
              </a:lnSpc>
            </a:pPr>
            <a:endParaRPr lang="sk-SK" sz="2000" b="1" dirty="0" smtClean="0"/>
          </a:p>
          <a:p>
            <a:pPr marR="0" algn="l" eaLnBrk="1" hangingPunct="1">
              <a:lnSpc>
                <a:spcPct val="80000"/>
              </a:lnSpc>
            </a:pPr>
            <a:r>
              <a:rPr lang="sk-SK" sz="2000" b="1" dirty="0" smtClean="0">
                <a:solidFill>
                  <a:schemeClr val="accent2"/>
                </a:solidFill>
              </a:rPr>
              <a:t>PMI </a:t>
            </a:r>
            <a:r>
              <a:rPr lang="sk-SK" sz="2000" b="1" dirty="0" smtClean="0">
                <a:solidFill>
                  <a:srgbClr val="FFC000"/>
                </a:solidFill>
              </a:rPr>
              <a:t>  </a:t>
            </a:r>
            <a:r>
              <a:rPr lang="sk-SK" sz="2000" b="1" dirty="0" smtClean="0"/>
              <a:t>  </a:t>
            </a:r>
            <a:r>
              <a:rPr lang="en-US" sz="2000" b="1" dirty="0" smtClean="0"/>
              <a:t>   </a:t>
            </a:r>
            <a:r>
              <a:rPr lang="sk-SK" sz="2000" b="1" dirty="0" smtClean="0"/>
              <a:t>-  Project Management </a:t>
            </a:r>
            <a:r>
              <a:rPr lang="sk-SK" sz="2000" b="1" dirty="0" err="1" smtClean="0"/>
              <a:t>Institute</a:t>
            </a:r>
            <a:r>
              <a:rPr lang="sk-SK" sz="2000" b="1" dirty="0" smtClean="0"/>
              <a:t> /USA/</a:t>
            </a:r>
            <a:endParaRPr lang="sk-SK" sz="2000" dirty="0" smtClean="0"/>
          </a:p>
          <a:p>
            <a:pPr marR="0" algn="l" eaLnBrk="1" hangingPunct="1">
              <a:lnSpc>
                <a:spcPct val="80000"/>
              </a:lnSpc>
            </a:pPr>
            <a:r>
              <a:rPr lang="sk-SK" sz="2000" dirty="0" smtClean="0"/>
              <a:t> </a:t>
            </a:r>
          </a:p>
          <a:p>
            <a:pPr marR="0" algn="l" eaLnBrk="1" hangingPunct="1">
              <a:lnSpc>
                <a:spcPct val="80000"/>
              </a:lnSpc>
            </a:pPr>
            <a:r>
              <a:rPr lang="sk-SK" sz="2000" dirty="0" smtClean="0"/>
              <a:t> </a:t>
            </a:r>
          </a:p>
          <a:p>
            <a:pPr marR="0" algn="l" eaLnBrk="1" hangingPunct="1">
              <a:lnSpc>
                <a:spcPct val="80000"/>
              </a:lnSpc>
            </a:pPr>
            <a:r>
              <a:rPr lang="sk-SK" sz="2000" b="1" dirty="0" smtClean="0"/>
              <a:t>Literatúra</a:t>
            </a:r>
            <a:r>
              <a:rPr lang="sk-SK" sz="2000" dirty="0" smtClean="0"/>
              <a:t>:	</a:t>
            </a:r>
          </a:p>
          <a:p>
            <a:pPr marR="0" algn="l" eaLnBrk="1" hangingPunct="1">
              <a:lnSpc>
                <a:spcPct val="80000"/>
              </a:lnSpc>
            </a:pPr>
            <a:r>
              <a:rPr lang="sk-SK" sz="1600" dirty="0" smtClean="0"/>
              <a:t>                            </a:t>
            </a:r>
            <a:r>
              <a:rPr lang="sk-SK" sz="1600" b="1" dirty="0" err="1" smtClean="0"/>
              <a:t>Mikolaj,J</a:t>
            </a:r>
            <a:r>
              <a:rPr lang="sk-SK" sz="1600" b="1" dirty="0" smtClean="0"/>
              <a:t>.: </a:t>
            </a:r>
            <a:r>
              <a:rPr lang="sk-SK" sz="1600" dirty="0" smtClean="0"/>
              <a:t>Riadenie investičných projektov. Výber prednášok.    </a:t>
            </a:r>
          </a:p>
          <a:p>
            <a:pPr marR="0" algn="l" eaLnBrk="1" hangingPunct="1">
              <a:lnSpc>
                <a:spcPct val="80000"/>
              </a:lnSpc>
            </a:pPr>
            <a:r>
              <a:rPr lang="sk-SK" sz="1600" dirty="0" smtClean="0"/>
              <a:t>                            Ž.Ú. KTMS, 2024</a:t>
            </a:r>
          </a:p>
          <a:p>
            <a:pPr marR="0" algn="l" eaLnBrk="1" hangingPunct="1">
              <a:lnSpc>
                <a:spcPct val="80000"/>
              </a:lnSpc>
            </a:pPr>
            <a:r>
              <a:rPr lang="sk-SK" sz="1600" dirty="0" smtClean="0"/>
              <a:t>                            </a:t>
            </a:r>
            <a:r>
              <a:rPr lang="sk-SK" sz="1600" b="1" dirty="0" err="1" smtClean="0"/>
              <a:t>Mikolaj,J</a:t>
            </a:r>
            <a:r>
              <a:rPr lang="sk-SK" sz="1600" b="1" dirty="0" smtClean="0"/>
              <a:t>; </a:t>
            </a:r>
            <a:r>
              <a:rPr lang="sk-SK" sz="1600" b="1" dirty="0" err="1" smtClean="0"/>
              <a:t>Remek,L</a:t>
            </a:r>
            <a:r>
              <a:rPr lang="sk-SK" sz="1600" b="1" dirty="0" smtClean="0"/>
              <a:t>; </a:t>
            </a:r>
            <a:r>
              <a:rPr lang="sk-SK" sz="1600" b="1" dirty="0" err="1" smtClean="0"/>
              <a:t>Kozel,M</a:t>
            </a:r>
            <a:r>
              <a:rPr lang="sk-SK" sz="1600" dirty="0" smtClean="0"/>
              <a:t>.: Riadenie aktív pozemných </a:t>
            </a:r>
          </a:p>
          <a:p>
            <a:pPr marR="0" algn="l" eaLnBrk="1" hangingPunct="1">
              <a:lnSpc>
                <a:spcPct val="80000"/>
              </a:lnSpc>
            </a:pPr>
            <a:r>
              <a:rPr lang="sk-SK" sz="1600" dirty="0"/>
              <a:t> </a:t>
            </a:r>
            <a:r>
              <a:rPr lang="sk-SK" sz="1600" dirty="0" smtClean="0"/>
              <a:t>                           komunikácii. ŽU.2024</a:t>
            </a:r>
          </a:p>
          <a:p>
            <a:pPr marR="0" algn="l" eaLnBrk="1" hangingPunct="1">
              <a:lnSpc>
                <a:spcPct val="80000"/>
              </a:lnSpc>
            </a:pPr>
            <a:r>
              <a:rPr lang="sk-SK" sz="1600" b="1" dirty="0" smtClean="0"/>
              <a:t>                            </a:t>
            </a:r>
            <a:r>
              <a:rPr lang="sk-SK" sz="1600" b="1" dirty="0" err="1" smtClean="0"/>
              <a:t>Doležal,J</a:t>
            </a:r>
            <a:r>
              <a:rPr lang="sk-SK" sz="1600" dirty="0" smtClean="0"/>
              <a:t>. a kol.: Projektový management </a:t>
            </a:r>
            <a:r>
              <a:rPr lang="sk-SK" sz="1600" dirty="0" err="1" smtClean="0"/>
              <a:t>podle</a:t>
            </a:r>
            <a:r>
              <a:rPr lang="sk-SK" sz="1600" dirty="0" smtClean="0"/>
              <a:t> IPMA, </a:t>
            </a:r>
            <a:r>
              <a:rPr lang="sk-SK" sz="1600" dirty="0" err="1" smtClean="0"/>
              <a:t>Grada</a:t>
            </a:r>
            <a:r>
              <a:rPr lang="sk-SK" sz="1600" dirty="0" smtClean="0"/>
              <a:t> 2012</a:t>
            </a:r>
          </a:p>
          <a:p>
            <a:pPr marR="0" algn="l" eaLnBrk="1" hangingPunct="1">
              <a:lnSpc>
                <a:spcPct val="80000"/>
              </a:lnSpc>
            </a:pPr>
            <a:r>
              <a:rPr lang="sk-SK" sz="1600" dirty="0" smtClean="0"/>
              <a:t> </a:t>
            </a:r>
            <a:r>
              <a:rPr lang="sk-SK" sz="1600" dirty="0"/>
              <a:t> </a:t>
            </a:r>
            <a:r>
              <a:rPr lang="sk-SK" sz="1600" dirty="0" smtClean="0"/>
              <a:t>                          </a:t>
            </a:r>
            <a:r>
              <a:rPr lang="sk-SK" sz="1600" b="1" dirty="0" err="1" smtClean="0"/>
              <a:t>Kremeňová</a:t>
            </a:r>
            <a:r>
              <a:rPr lang="sk-SK" sz="1600" b="1" dirty="0" smtClean="0"/>
              <a:t> I</a:t>
            </a:r>
            <a:r>
              <a:rPr lang="sk-SK" sz="1600" dirty="0" smtClean="0"/>
              <a:t>. a kol.: projektový </a:t>
            </a:r>
            <a:r>
              <a:rPr lang="sk-SK" sz="1600" dirty="0" err="1" smtClean="0"/>
              <a:t>manažment.ŽU</a:t>
            </a:r>
            <a:r>
              <a:rPr lang="sk-SK" sz="1600" dirty="0" smtClean="0"/>
              <a:t>. 2009</a:t>
            </a:r>
          </a:p>
          <a:p>
            <a:pPr marR="0" algn="l" eaLnBrk="1" hangingPunct="1">
              <a:lnSpc>
                <a:spcPct val="80000"/>
              </a:lnSpc>
            </a:pPr>
            <a:r>
              <a:rPr lang="sk-SK" sz="1600" dirty="0"/>
              <a:t> </a:t>
            </a:r>
            <a:r>
              <a:rPr lang="sk-SK" sz="1600" dirty="0" smtClean="0"/>
              <a:t>                           </a:t>
            </a:r>
            <a:r>
              <a:rPr lang="sk-SK" sz="1600" b="1" dirty="0" err="1" smtClean="0"/>
              <a:t>Svozilova,A</a:t>
            </a:r>
            <a:r>
              <a:rPr lang="sk-SK" sz="1600" b="1" dirty="0" smtClean="0"/>
              <a:t>.: </a:t>
            </a:r>
            <a:r>
              <a:rPr lang="sk-SK" sz="1600" dirty="0"/>
              <a:t>Projektový management. </a:t>
            </a:r>
            <a:r>
              <a:rPr lang="sk-SK" sz="1600" dirty="0" err="1"/>
              <a:t>Grada</a:t>
            </a:r>
            <a:r>
              <a:rPr lang="sk-SK" sz="1600" dirty="0"/>
              <a:t> 2006</a:t>
            </a:r>
          </a:p>
          <a:p>
            <a:pPr marR="0" algn="l" eaLnBrk="1" hangingPunct="1">
              <a:lnSpc>
                <a:spcPct val="80000"/>
              </a:lnSpc>
            </a:pPr>
            <a:r>
              <a:rPr lang="sk-SK" sz="1600" dirty="0" smtClean="0"/>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a:t>
            </a:fld>
            <a:endParaRPr lang="sk-S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00034" y="785794"/>
            <a:ext cx="7456342" cy="413117"/>
          </a:xfrm>
          <a:ln>
            <a:miter lim="800000"/>
            <a:headEnd/>
            <a:tailEnd/>
          </a:ln>
          <a:extLst/>
        </p:spPr>
        <p:txBody>
          <a:bodyPr>
            <a:normAutofit fontScale="90000"/>
          </a:bodyPr>
          <a:lstStyle/>
          <a:p>
            <a:pPr algn="l" eaLnBrk="1" fontAlgn="auto" hangingPunct="1">
              <a:spcAft>
                <a:spcPts val="0"/>
              </a:spcAft>
              <a:defRPr/>
            </a:pPr>
            <a:r>
              <a:rPr lang="sk-SK" sz="3600" dirty="0" smtClean="0">
                <a:solidFill>
                  <a:schemeClr val="accent2"/>
                </a:solidFill>
              </a:rPr>
              <a:t>Project</a:t>
            </a:r>
            <a:endParaRPr lang="sk-SK" sz="3600" dirty="0">
              <a:solidFill>
                <a:schemeClr val="accent2"/>
              </a:solidFill>
            </a:endParaRPr>
          </a:p>
        </p:txBody>
      </p:sp>
      <p:sp>
        <p:nvSpPr>
          <p:cNvPr id="20483" name="Podnadpis 4"/>
          <p:cNvSpPr>
            <a:spLocks noGrp="1"/>
          </p:cNvSpPr>
          <p:nvPr>
            <p:ph type="subTitle" idx="1"/>
          </p:nvPr>
        </p:nvSpPr>
        <p:spPr>
          <a:xfrm>
            <a:off x="533400" y="1268761"/>
            <a:ext cx="7854950" cy="5017740"/>
          </a:xfrm>
        </p:spPr>
        <p:txBody>
          <a:bodyPr>
            <a:normAutofit/>
          </a:bodyPr>
          <a:lstStyle/>
          <a:p>
            <a:pPr algn="just">
              <a:lnSpc>
                <a:spcPct val="80000"/>
              </a:lnSpc>
            </a:pPr>
            <a:r>
              <a:rPr lang="sk-SK" sz="2000" dirty="0" smtClean="0">
                <a:solidFill>
                  <a:schemeClr val="accent2"/>
                </a:solidFill>
              </a:rPr>
              <a:t>P</a:t>
            </a:r>
            <a:r>
              <a:rPr lang="en-US" sz="2000" dirty="0" err="1" smtClean="0">
                <a:solidFill>
                  <a:schemeClr val="accent2"/>
                </a:solidFill>
              </a:rPr>
              <a:t>roject</a:t>
            </a:r>
            <a:r>
              <a:rPr lang="en-US" sz="2000" dirty="0" smtClean="0">
                <a:solidFill>
                  <a:schemeClr val="accent2"/>
                </a:solidFill>
              </a:rPr>
              <a:t> </a:t>
            </a:r>
            <a:r>
              <a:rPr lang="en-US" sz="2000" dirty="0"/>
              <a:t>is a short-term effort accompanied by the application of knowledge and methods, the purpose of which is to transform material and immaterial resources into a set of objects, services or their combinations so that the set goals are achieved</a:t>
            </a:r>
            <a:r>
              <a:rPr lang="en-US" sz="2000" dirty="0" smtClean="0"/>
              <a:t>.</a:t>
            </a:r>
            <a:endParaRPr lang="sk-SK" sz="2000" dirty="0" smtClean="0"/>
          </a:p>
          <a:p>
            <a:pPr algn="just">
              <a:lnSpc>
                <a:spcPct val="80000"/>
              </a:lnSpc>
            </a:pPr>
            <a:endParaRPr lang="sk-SK" sz="2000" dirty="0"/>
          </a:p>
          <a:p>
            <a:pPr algn="just">
              <a:lnSpc>
                <a:spcPct val="80000"/>
              </a:lnSpc>
            </a:pPr>
            <a:r>
              <a:rPr lang="sk-SK" sz="2000" dirty="0" smtClean="0">
                <a:solidFill>
                  <a:schemeClr val="accent2"/>
                </a:solidFill>
              </a:rPr>
              <a:t>P</a:t>
            </a:r>
            <a:r>
              <a:rPr lang="en-US" sz="2000" dirty="0" err="1" smtClean="0">
                <a:solidFill>
                  <a:schemeClr val="accent2"/>
                </a:solidFill>
              </a:rPr>
              <a:t>roject</a:t>
            </a:r>
            <a:r>
              <a:rPr lang="en-US" sz="2000" dirty="0" smtClean="0">
                <a:solidFill>
                  <a:schemeClr val="accent2"/>
                </a:solidFill>
              </a:rPr>
              <a:t> </a:t>
            </a:r>
            <a:r>
              <a:rPr lang="en-US" sz="2000" dirty="0"/>
              <a:t>is any unique sequence of activities and tasks that </a:t>
            </a:r>
            <a:r>
              <a:rPr lang="en-US" sz="2000" dirty="0" err="1"/>
              <a:t>has:a</a:t>
            </a:r>
            <a:r>
              <a:rPr lang="en-US" sz="2000" dirty="0"/>
              <a:t> specific goal to be achieved by its </a:t>
            </a:r>
            <a:r>
              <a:rPr lang="en-US" sz="2000" dirty="0" err="1"/>
              <a:t>implementationa</a:t>
            </a:r>
            <a:r>
              <a:rPr lang="en-US" sz="2000" dirty="0"/>
              <a:t> defined start and end date for </a:t>
            </a:r>
            <a:r>
              <a:rPr lang="en-US" sz="2000" dirty="0" err="1"/>
              <a:t>implementationa</a:t>
            </a:r>
            <a:r>
              <a:rPr lang="en-US" sz="2000" dirty="0"/>
              <a:t> set framework for drawing the resources necessary for its </a:t>
            </a:r>
            <a:r>
              <a:rPr lang="en-US" sz="2000" dirty="0" smtClean="0"/>
              <a:t>implementation</a:t>
            </a:r>
            <a:r>
              <a:rPr lang="sk-SK" sz="2000" dirty="0" smtClean="0"/>
              <a:t>.</a:t>
            </a:r>
          </a:p>
          <a:p>
            <a:pPr algn="just">
              <a:lnSpc>
                <a:spcPct val="80000"/>
              </a:lnSpc>
            </a:pPr>
            <a:endParaRPr lang="sk-SK" sz="2000" dirty="0"/>
          </a:p>
          <a:p>
            <a:pPr algn="just">
              <a:lnSpc>
                <a:spcPct val="80000"/>
              </a:lnSpc>
            </a:pPr>
            <a:r>
              <a:rPr lang="en-US" sz="2000" dirty="0" smtClean="0">
                <a:solidFill>
                  <a:schemeClr val="accent2"/>
                </a:solidFill>
              </a:rPr>
              <a:t>Project</a:t>
            </a:r>
            <a:r>
              <a:rPr lang="sk-SK" sz="2000" dirty="0" smtClean="0">
                <a:solidFill>
                  <a:schemeClr val="accent2"/>
                </a:solidFill>
              </a:rPr>
              <a:t> </a:t>
            </a:r>
            <a:r>
              <a:rPr lang="en-US" sz="2000" dirty="0" smtClean="0"/>
              <a:t>Is </a:t>
            </a:r>
            <a:r>
              <a:rPr lang="en-US" sz="2000" dirty="0"/>
              <a:t>a set of activities and means for a defined desired change in an object with given resources and by a certain deadline.</a:t>
            </a: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20</a:t>
            </a:fld>
            <a:endParaRPr lang="sk-SK"/>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67544" y="404664"/>
            <a:ext cx="7851648" cy="1071570"/>
          </a:xfrm>
          <a:ln>
            <a:miter lim="800000"/>
            <a:headEnd/>
            <a:tailEnd/>
          </a:ln>
          <a:extLst/>
        </p:spPr>
        <p:txBody>
          <a:bodyPr>
            <a:noAutofit/>
          </a:bodyPr>
          <a:lstStyle/>
          <a:p>
            <a:pPr algn="l" eaLnBrk="1" fontAlgn="auto" hangingPunct="1">
              <a:spcAft>
                <a:spcPts val="0"/>
              </a:spcAft>
              <a:defRPr/>
            </a:pPr>
            <a:r>
              <a:rPr lang="sk-SK" sz="3600" dirty="0" smtClean="0">
                <a:solidFill>
                  <a:schemeClr val="accent2"/>
                </a:solidFill>
              </a:rPr>
              <a:t>Project </a:t>
            </a:r>
            <a:r>
              <a:rPr lang="sk-SK" sz="3600" dirty="0" err="1" smtClean="0">
                <a:solidFill>
                  <a:schemeClr val="accent2"/>
                </a:solidFill>
              </a:rPr>
              <a:t>characteristics</a:t>
            </a:r>
            <a:r>
              <a:rPr lang="sk-SK" sz="2800" dirty="0" smtClean="0">
                <a:solidFill>
                  <a:schemeClr val="tx1"/>
                </a:solidFill>
              </a:rPr>
              <a:t/>
            </a:r>
            <a:br>
              <a:rPr lang="sk-SK" sz="2800" dirty="0" smtClean="0">
                <a:solidFill>
                  <a:schemeClr val="tx1"/>
                </a:solidFill>
              </a:rPr>
            </a:br>
            <a:endParaRPr lang="sk-SK" sz="2800" dirty="0">
              <a:solidFill>
                <a:schemeClr val="tx1"/>
              </a:solidFill>
            </a:endParaRPr>
          </a:p>
        </p:txBody>
      </p:sp>
      <p:sp>
        <p:nvSpPr>
          <p:cNvPr id="21507" name="Podnadpis 4"/>
          <p:cNvSpPr>
            <a:spLocks noGrp="1"/>
          </p:cNvSpPr>
          <p:nvPr>
            <p:ph type="subTitle" idx="1"/>
          </p:nvPr>
        </p:nvSpPr>
        <p:spPr>
          <a:xfrm>
            <a:off x="533400" y="1124744"/>
            <a:ext cx="7854950" cy="5376069"/>
          </a:xfrm>
        </p:spPr>
        <p:txBody>
          <a:bodyPr>
            <a:normAutofit/>
          </a:bodyPr>
          <a:lstStyle/>
          <a:p>
            <a:pPr marL="342900" indent="-342900" algn="just">
              <a:buFont typeface="Wingdings" pitchFamily="2" charset="2"/>
              <a:buChar char="Ø"/>
            </a:pPr>
            <a:r>
              <a:rPr lang="sk-SK" dirty="0" smtClean="0"/>
              <a:t>E</a:t>
            </a:r>
            <a:r>
              <a:rPr lang="en-US" dirty="0" err="1" smtClean="0"/>
              <a:t>xists</a:t>
            </a:r>
            <a:r>
              <a:rPr lang="en-US" dirty="0" smtClean="0"/>
              <a:t> </a:t>
            </a:r>
            <a:r>
              <a:rPr lang="en-US" dirty="0"/>
              <a:t>for a </a:t>
            </a:r>
            <a:r>
              <a:rPr lang="en-US" dirty="0">
                <a:solidFill>
                  <a:schemeClr val="accent2"/>
                </a:solidFill>
              </a:rPr>
              <a:t>certain period of time, </a:t>
            </a:r>
            <a:r>
              <a:rPr lang="en-US" dirty="0"/>
              <a:t>which corresponds to the duration of the </a:t>
            </a:r>
            <a:r>
              <a:rPr lang="en-US" dirty="0" smtClean="0"/>
              <a:t>project</a:t>
            </a:r>
            <a:endParaRPr lang="sk-SK" dirty="0" smtClean="0"/>
          </a:p>
          <a:p>
            <a:pPr marL="342900" indent="-342900" algn="just">
              <a:buFont typeface="Wingdings" pitchFamily="2" charset="2"/>
              <a:buChar char="Ø"/>
            </a:pPr>
            <a:r>
              <a:rPr lang="en-US" dirty="0" smtClean="0"/>
              <a:t>has </a:t>
            </a:r>
            <a:r>
              <a:rPr lang="en-US" dirty="0"/>
              <a:t>its </a:t>
            </a:r>
            <a:r>
              <a:rPr lang="en-US" dirty="0">
                <a:solidFill>
                  <a:schemeClr val="accent2"/>
                </a:solidFill>
              </a:rPr>
              <a:t>business goal</a:t>
            </a:r>
            <a:r>
              <a:rPr lang="en-US" dirty="0"/>
              <a:t>, which is to be fulfilled by concentrating the activities of people and using material </a:t>
            </a:r>
            <a:r>
              <a:rPr lang="en-US" dirty="0" smtClean="0"/>
              <a:t>resources</a:t>
            </a:r>
            <a:endParaRPr lang="sk-SK" dirty="0" smtClean="0"/>
          </a:p>
          <a:p>
            <a:pPr marL="342900" indent="-342900" algn="just">
              <a:buFont typeface="Wingdings" pitchFamily="2" charset="2"/>
              <a:buChar char="Ø"/>
            </a:pPr>
            <a:r>
              <a:rPr lang="en-US" dirty="0" smtClean="0"/>
              <a:t>has </a:t>
            </a:r>
            <a:r>
              <a:rPr lang="en-US" dirty="0"/>
              <a:t>determined </a:t>
            </a:r>
            <a:r>
              <a:rPr lang="en-US" dirty="0">
                <a:solidFill>
                  <a:schemeClr val="accent2"/>
                </a:solidFill>
              </a:rPr>
              <a:t>financial limits </a:t>
            </a:r>
            <a:r>
              <a:rPr lang="en-US" dirty="0"/>
              <a:t>of the business - available financial resources serving to cover the consumed resources, whether in the form of wages</a:t>
            </a:r>
            <a:r>
              <a:rPr lang="en-US" dirty="0" smtClean="0"/>
              <a:t>,</a:t>
            </a:r>
            <a:r>
              <a:rPr lang="sk-SK" dirty="0" smtClean="0"/>
              <a:t> </a:t>
            </a:r>
            <a:r>
              <a:rPr lang="en-US" dirty="0" smtClean="0"/>
              <a:t> </a:t>
            </a:r>
            <a:r>
              <a:rPr lang="en-US" dirty="0"/>
              <a:t>purchase of buildings, equipment and materials or in the form of </a:t>
            </a:r>
            <a:r>
              <a:rPr lang="en-US" dirty="0" smtClean="0"/>
              <a:t>rent</a:t>
            </a:r>
            <a:endParaRPr lang="sk-SK" dirty="0" smtClean="0"/>
          </a:p>
          <a:p>
            <a:pPr marL="342900" indent="-342900" algn="just">
              <a:buFont typeface="Wingdings" pitchFamily="2" charset="2"/>
              <a:buChar char="Ø"/>
            </a:pPr>
            <a:r>
              <a:rPr lang="en-US" dirty="0" smtClean="0"/>
              <a:t>has </a:t>
            </a:r>
            <a:r>
              <a:rPr lang="en-US" dirty="0"/>
              <a:t>its own </a:t>
            </a:r>
            <a:r>
              <a:rPr lang="en-US" dirty="0">
                <a:solidFill>
                  <a:schemeClr val="accent2"/>
                </a:solidFill>
              </a:rPr>
              <a:t>organizational structure, </a:t>
            </a:r>
            <a:r>
              <a:rPr lang="en-US" dirty="0"/>
              <a:t>which ensures the performance of management, coordination of work and assumption of responsibility for the fulfillment of the business </a:t>
            </a:r>
            <a:r>
              <a:rPr lang="en-US" dirty="0" err="1" smtClean="0"/>
              <a:t>goalhas</a:t>
            </a:r>
            <a:endParaRPr lang="sk-SK" dirty="0" smtClean="0"/>
          </a:p>
          <a:p>
            <a:pPr marL="342900" indent="-342900" algn="just">
              <a:buFont typeface="Wingdings" pitchFamily="2" charset="2"/>
              <a:buChar char="Ø"/>
            </a:pPr>
            <a:r>
              <a:rPr lang="en-US" dirty="0" smtClean="0"/>
              <a:t> </a:t>
            </a:r>
            <a:r>
              <a:rPr lang="en-US" dirty="0"/>
              <a:t>a certain degree of</a:t>
            </a:r>
            <a:r>
              <a:rPr lang="en-US" dirty="0">
                <a:solidFill>
                  <a:schemeClr val="accent2"/>
                </a:solidFill>
              </a:rPr>
              <a:t> independence </a:t>
            </a:r>
            <a:r>
              <a:rPr lang="en-US" dirty="0"/>
              <a:t>in </a:t>
            </a:r>
            <a:r>
              <a:rPr lang="en-US" dirty="0" smtClean="0"/>
              <a:t>decision-making</a:t>
            </a:r>
            <a:endParaRPr lang="sk-SK" dirty="0" smtClean="0"/>
          </a:p>
          <a:p>
            <a:pPr marL="342900" indent="-342900" algn="just">
              <a:buFont typeface="Wingdings" pitchFamily="2" charset="2"/>
              <a:buChar char="Ø"/>
            </a:pPr>
            <a:r>
              <a:rPr lang="en-US" dirty="0" smtClean="0"/>
              <a:t>exists </a:t>
            </a:r>
            <a:r>
              <a:rPr lang="en-US" dirty="0"/>
              <a:t>in a certain </a:t>
            </a:r>
            <a:r>
              <a:rPr lang="en-US" dirty="0">
                <a:solidFill>
                  <a:schemeClr val="accent2"/>
                </a:solidFill>
              </a:rPr>
              <a:t>business environment, </a:t>
            </a:r>
            <a:r>
              <a:rPr lang="en-US" dirty="0"/>
              <a:t>which within the framework of the relationships that have arisen contributes to the creation of positive conditions and restrictions</a:t>
            </a: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21</a:t>
            </a:fld>
            <a:endParaRPr lang="sk-SK"/>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E1482836-D295-4D75-AA67-29FFD4C119DF}" type="slidenum">
              <a:rPr lang="sk-SK" smtClean="0"/>
              <a:pPr>
                <a:defRPr/>
              </a:pPr>
              <a:t>22</a:t>
            </a:fld>
            <a:endParaRPr lang="sk-SK"/>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8970" y="1124744"/>
            <a:ext cx="6025830" cy="4637112"/>
          </a:xfrm>
          <a:prstGeom prst="rect">
            <a:avLst/>
          </a:prstGeom>
        </p:spPr>
      </p:pic>
    </p:spTree>
    <p:extLst>
      <p:ext uri="{BB962C8B-B14F-4D97-AF65-F5344CB8AC3E}">
        <p14:creationId xmlns:p14="http://schemas.microsoft.com/office/powerpoint/2010/main" val="3278612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Podnadpis 4"/>
          <p:cNvSpPr>
            <a:spLocks noGrp="1"/>
          </p:cNvSpPr>
          <p:nvPr>
            <p:ph type="subTitle" idx="1"/>
          </p:nvPr>
        </p:nvSpPr>
        <p:spPr>
          <a:xfrm>
            <a:off x="357158" y="500042"/>
            <a:ext cx="7854950" cy="6097310"/>
          </a:xfrm>
        </p:spPr>
        <p:txBody>
          <a:bodyPr>
            <a:normAutofit fontScale="70000" lnSpcReduction="20000"/>
          </a:bodyPr>
          <a:lstStyle/>
          <a:p>
            <a:pPr algn="just"/>
            <a:r>
              <a:rPr lang="en-US" sz="2800" b="1" dirty="0">
                <a:solidFill>
                  <a:schemeClr val="accent2"/>
                </a:solidFill>
              </a:rPr>
              <a:t>Project </a:t>
            </a:r>
            <a:r>
              <a:rPr lang="en-US" sz="2800" b="1" dirty="0" smtClean="0">
                <a:solidFill>
                  <a:schemeClr val="accent2"/>
                </a:solidFill>
              </a:rPr>
              <a:t>division</a:t>
            </a:r>
            <a:endParaRPr lang="sk-SK" sz="2800" b="1" dirty="0" smtClean="0">
              <a:solidFill>
                <a:schemeClr val="accent2"/>
              </a:solidFill>
            </a:endParaRPr>
          </a:p>
          <a:p>
            <a:pPr algn="just"/>
            <a:endParaRPr lang="sk-SK" sz="2800" dirty="0" smtClean="0">
              <a:solidFill>
                <a:schemeClr val="accent2"/>
              </a:solidFill>
            </a:endParaRPr>
          </a:p>
          <a:p>
            <a:pPr algn="just"/>
            <a:r>
              <a:rPr lang="en-US" sz="2800" dirty="0" smtClean="0">
                <a:solidFill>
                  <a:schemeClr val="accent2"/>
                </a:solidFill>
              </a:rPr>
              <a:t>economic</a:t>
            </a:r>
            <a:r>
              <a:rPr lang="en-US" sz="2800" dirty="0"/>
              <a:t>: investment, management, production, research and development</a:t>
            </a:r>
            <a:r>
              <a:rPr lang="en-US" sz="2800" dirty="0" smtClean="0"/>
              <a:t>,</a:t>
            </a:r>
            <a:endParaRPr lang="sk-SK" sz="2800" dirty="0" smtClean="0"/>
          </a:p>
          <a:p>
            <a:pPr algn="just"/>
            <a:endParaRPr lang="sk-SK" sz="2800" dirty="0"/>
          </a:p>
          <a:p>
            <a:pPr algn="just"/>
            <a:r>
              <a:rPr lang="en-US" sz="2800" dirty="0" smtClean="0">
                <a:solidFill>
                  <a:schemeClr val="accent2"/>
                </a:solidFill>
              </a:rPr>
              <a:t>other</a:t>
            </a:r>
            <a:r>
              <a:rPr lang="en-US" sz="2800" dirty="0"/>
              <a:t>: social, sports, </a:t>
            </a:r>
            <a:r>
              <a:rPr lang="en-US" sz="2800" dirty="0" err="1"/>
              <a:t>culturalWhen</a:t>
            </a:r>
            <a:r>
              <a:rPr lang="en-US" sz="2800" dirty="0"/>
              <a:t> applying project management methods and rules, a project can be the reconstruction of a private house, as well as the preparation of a holiday lunch</a:t>
            </a:r>
            <a:r>
              <a:rPr lang="en-US" sz="2800" dirty="0" smtClean="0"/>
              <a:t>.</a:t>
            </a:r>
            <a:endParaRPr lang="sk-SK" sz="2800" dirty="0" smtClean="0"/>
          </a:p>
          <a:p>
            <a:pPr algn="just"/>
            <a:endParaRPr lang="sk-SK" sz="2800" dirty="0"/>
          </a:p>
          <a:p>
            <a:pPr algn="just"/>
            <a:r>
              <a:rPr lang="en-US" sz="2800" dirty="0" smtClean="0">
                <a:solidFill>
                  <a:schemeClr val="accent2"/>
                </a:solidFill>
              </a:rPr>
              <a:t>Project</a:t>
            </a:r>
            <a:r>
              <a:rPr lang="en-US" sz="2800" dirty="0" smtClean="0"/>
              <a:t> </a:t>
            </a:r>
            <a:r>
              <a:rPr lang="en-US" sz="2800" dirty="0"/>
              <a:t>characteristics</a:t>
            </a:r>
            <a:r>
              <a:rPr lang="en-US" sz="2800" dirty="0" smtClean="0"/>
              <a:t>:</a:t>
            </a:r>
            <a:r>
              <a:rPr lang="sk-SK" sz="2800" dirty="0" smtClean="0"/>
              <a:t> </a:t>
            </a:r>
          </a:p>
          <a:p>
            <a:pPr algn="just"/>
            <a:endParaRPr lang="sk-SK" sz="2800" dirty="0" smtClean="0"/>
          </a:p>
          <a:p>
            <a:pPr marL="457200" indent="-457200" algn="just">
              <a:buFont typeface="Wingdings" panose="05000000000000000000" pitchFamily="2" charset="2"/>
              <a:buChar char="Ø"/>
            </a:pPr>
            <a:r>
              <a:rPr lang="en-US" sz="2800" dirty="0" smtClean="0"/>
              <a:t>project subject</a:t>
            </a:r>
            <a:endParaRPr lang="sk-SK" sz="2800" dirty="0" smtClean="0"/>
          </a:p>
          <a:p>
            <a:pPr marL="457200" indent="-457200" algn="just">
              <a:buFont typeface="Wingdings" panose="05000000000000000000" pitchFamily="2" charset="2"/>
              <a:buChar char="Ø"/>
            </a:pPr>
            <a:r>
              <a:rPr lang="en-US" sz="2800" dirty="0" smtClean="0"/>
              <a:t>time</a:t>
            </a:r>
            <a:r>
              <a:rPr lang="sk-SK" sz="2800" dirty="0" smtClean="0"/>
              <a:t> </a:t>
            </a:r>
          </a:p>
          <a:p>
            <a:pPr marL="457200" indent="-457200" algn="just">
              <a:buFont typeface="Wingdings" panose="05000000000000000000" pitchFamily="2" charset="2"/>
              <a:buChar char="Ø"/>
            </a:pPr>
            <a:r>
              <a:rPr lang="sk-SK" sz="2800" dirty="0" err="1" smtClean="0"/>
              <a:t>co</a:t>
            </a:r>
            <a:r>
              <a:rPr lang="en-US" sz="2800" dirty="0" err="1" smtClean="0"/>
              <a:t>sts</a:t>
            </a:r>
            <a:endParaRPr lang="sk-SK" sz="2800" dirty="0" smtClean="0"/>
          </a:p>
          <a:p>
            <a:pPr marL="457200" indent="-457200" algn="just">
              <a:buFont typeface="Wingdings" panose="05000000000000000000" pitchFamily="2" charset="2"/>
              <a:buChar char="Ø"/>
            </a:pPr>
            <a:r>
              <a:rPr lang="en-US" sz="2800" dirty="0" smtClean="0"/>
              <a:t>degree </a:t>
            </a:r>
            <a:r>
              <a:rPr lang="en-US" sz="2800" dirty="0"/>
              <a:t>of uncertainty and </a:t>
            </a:r>
            <a:r>
              <a:rPr lang="en-US" sz="2800" dirty="0" smtClean="0"/>
              <a:t>risks</a:t>
            </a:r>
            <a:r>
              <a:rPr lang="sk-SK" sz="2800" dirty="0" smtClean="0"/>
              <a:t> </a:t>
            </a:r>
          </a:p>
          <a:p>
            <a:pPr marL="457200" indent="-457200" algn="just">
              <a:buFont typeface="Wingdings" panose="05000000000000000000" pitchFamily="2" charset="2"/>
              <a:buChar char="Ø"/>
            </a:pPr>
            <a:r>
              <a:rPr lang="en-US" sz="2800" dirty="0" smtClean="0"/>
              <a:t>quality </a:t>
            </a:r>
            <a:r>
              <a:rPr lang="en-US" sz="2800" dirty="0"/>
              <a:t>of the implemented outputs</a:t>
            </a:r>
            <a:r>
              <a:rPr lang="sk-SK" sz="2800" dirty="0" smtClean="0"/>
              <a:t> </a:t>
            </a:r>
          </a:p>
          <a:p>
            <a:pPr marR="0" algn="just" eaLnBrk="1" hangingPunct="1"/>
            <a:endParaRPr lang="sk-SK" sz="1800" dirty="0" smtClean="0"/>
          </a:p>
          <a:p>
            <a:pPr marR="0" algn="just" eaLnBrk="1" hangingPunct="1"/>
            <a:endParaRPr lang="sk-SK" sz="1800" dirty="0" smtClean="0"/>
          </a:p>
          <a:p>
            <a:pPr marR="0" algn="just" eaLnBrk="1" hangingPunct="1"/>
            <a:endParaRPr lang="sk-SK" sz="2000" dirty="0" smtClean="0"/>
          </a:p>
          <a:p>
            <a:pPr marR="0" algn="just" eaLnBrk="1" hangingPunct="1"/>
            <a:r>
              <a:rPr lang="sk-SK" sz="2000" dirty="0" smtClean="0"/>
              <a:t> </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23</a:t>
            </a:fld>
            <a:endParaRPr lang="sk-SK"/>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Podnadpis 4"/>
          <p:cNvSpPr>
            <a:spLocks noGrp="1"/>
          </p:cNvSpPr>
          <p:nvPr>
            <p:ph type="subTitle" idx="1"/>
          </p:nvPr>
        </p:nvSpPr>
        <p:spPr>
          <a:xfrm>
            <a:off x="214282" y="1357298"/>
            <a:ext cx="8501122" cy="4786346"/>
          </a:xfrm>
        </p:spPr>
        <p:txBody>
          <a:bodyPr>
            <a:normAutofit/>
          </a:bodyPr>
          <a:lstStyle/>
          <a:p>
            <a:pPr marR="0" algn="just" eaLnBrk="1" hangingPunct="1">
              <a:lnSpc>
                <a:spcPct val="80000"/>
              </a:lnSpc>
            </a:pPr>
            <a:r>
              <a:rPr lang="sk-SK" sz="2000" dirty="0" smtClean="0"/>
              <a:t> </a:t>
            </a:r>
          </a:p>
          <a:p>
            <a:pPr algn="just">
              <a:lnSpc>
                <a:spcPct val="80000"/>
              </a:lnSpc>
            </a:pPr>
            <a:r>
              <a:rPr lang="en-US" b="1" dirty="0">
                <a:solidFill>
                  <a:schemeClr val="accent2"/>
                </a:solidFill>
              </a:rPr>
              <a:t>Authority</a:t>
            </a:r>
            <a:r>
              <a:rPr lang="en-US" b="1" dirty="0"/>
              <a:t> – </a:t>
            </a:r>
            <a:r>
              <a:rPr lang="en-US" dirty="0"/>
              <a:t>the power that is assigned to an individual so that he or she can make decisions that </a:t>
            </a:r>
            <a:r>
              <a:rPr lang="en-US" dirty="0" err="1"/>
              <a:t>arerespected</a:t>
            </a:r>
            <a:r>
              <a:rPr lang="en-US" dirty="0"/>
              <a:t> by other </a:t>
            </a:r>
            <a:r>
              <a:rPr lang="en-US" dirty="0" smtClean="0"/>
              <a:t>individuals</a:t>
            </a:r>
            <a:endParaRPr lang="sk-SK" dirty="0" smtClean="0"/>
          </a:p>
          <a:p>
            <a:pPr algn="just">
              <a:lnSpc>
                <a:spcPct val="80000"/>
              </a:lnSpc>
            </a:pPr>
            <a:endParaRPr lang="sk-SK" dirty="0"/>
          </a:p>
          <a:p>
            <a:pPr algn="just">
              <a:lnSpc>
                <a:spcPct val="80000"/>
              </a:lnSpc>
            </a:pPr>
            <a:r>
              <a:rPr lang="en-US" b="1" dirty="0" smtClean="0">
                <a:solidFill>
                  <a:schemeClr val="accent2"/>
                </a:solidFill>
              </a:rPr>
              <a:t>Responsibility</a:t>
            </a:r>
            <a:r>
              <a:rPr lang="en-US" b="1" dirty="0" smtClean="0"/>
              <a:t> </a:t>
            </a:r>
            <a:r>
              <a:rPr lang="en-US" b="1" dirty="0"/>
              <a:t>– </a:t>
            </a:r>
            <a:r>
              <a:rPr lang="en-US" dirty="0"/>
              <a:t>the obligation assumed by an </a:t>
            </a:r>
            <a:r>
              <a:rPr lang="en-US" dirty="0" err="1"/>
              <a:t>individualto</a:t>
            </a:r>
            <a:r>
              <a:rPr lang="en-US" dirty="0"/>
              <a:t> effectively fulfill a given </a:t>
            </a:r>
            <a:r>
              <a:rPr lang="en-US" dirty="0" smtClean="0"/>
              <a:t>task</a:t>
            </a:r>
            <a:endParaRPr lang="sk-SK" dirty="0" smtClean="0"/>
          </a:p>
          <a:p>
            <a:pPr algn="just">
              <a:lnSpc>
                <a:spcPct val="80000"/>
              </a:lnSpc>
            </a:pPr>
            <a:endParaRPr lang="sk-SK" b="1" dirty="0"/>
          </a:p>
          <a:p>
            <a:pPr algn="just">
              <a:lnSpc>
                <a:spcPct val="80000"/>
              </a:lnSpc>
            </a:pPr>
            <a:r>
              <a:rPr lang="en-US" b="1" dirty="0" smtClean="0">
                <a:solidFill>
                  <a:schemeClr val="accent2"/>
                </a:solidFill>
              </a:rPr>
              <a:t>Accountability</a:t>
            </a:r>
            <a:r>
              <a:rPr lang="en-US" b="1" dirty="0" smtClean="0"/>
              <a:t> </a:t>
            </a:r>
            <a:r>
              <a:rPr lang="en-US" b="1" dirty="0"/>
              <a:t>– </a:t>
            </a:r>
            <a:r>
              <a:rPr lang="en-US" dirty="0"/>
              <a:t>the ability to fulfill tasks – the state when an individual is able to fulfill expectations and satisfactorily complete </a:t>
            </a:r>
            <a:r>
              <a:rPr lang="en-US" dirty="0" err="1"/>
              <a:t>aassignment</a:t>
            </a:r>
            <a:r>
              <a:rPr lang="en-US" dirty="0"/>
              <a:t> by having both sufficient authority and </a:t>
            </a:r>
            <a:r>
              <a:rPr lang="en-US" dirty="0" err="1"/>
              <a:t>skillsand</a:t>
            </a:r>
            <a:r>
              <a:rPr lang="en-US" dirty="0"/>
              <a:t> responsibility to fulfill this </a:t>
            </a:r>
            <a:r>
              <a:rPr lang="en-US" dirty="0" smtClean="0"/>
              <a:t>expectation</a:t>
            </a:r>
            <a:endParaRPr lang="sk-SK" dirty="0" smtClean="0"/>
          </a:p>
          <a:p>
            <a:pPr algn="just">
              <a:lnSpc>
                <a:spcPct val="80000"/>
              </a:lnSpc>
            </a:pPr>
            <a:endParaRPr lang="sk-SK" b="1" dirty="0"/>
          </a:p>
          <a:p>
            <a:pPr algn="just">
              <a:lnSpc>
                <a:spcPct val="80000"/>
              </a:lnSpc>
            </a:pPr>
            <a:r>
              <a:rPr lang="sk-SK" b="1" dirty="0" smtClean="0"/>
              <a:t>                                   </a:t>
            </a:r>
            <a:r>
              <a:rPr lang="en-US" b="1" dirty="0" smtClean="0">
                <a:solidFill>
                  <a:schemeClr val="accent2"/>
                </a:solidFill>
              </a:rPr>
              <a:t>Accountability </a:t>
            </a:r>
            <a:r>
              <a:rPr lang="en-US" b="1" dirty="0">
                <a:solidFill>
                  <a:schemeClr val="accent2"/>
                </a:solidFill>
              </a:rPr>
              <a:t>= Authority + Responsibility</a:t>
            </a:r>
            <a:r>
              <a:rPr lang="sk-SK" sz="1800" b="1" dirty="0" smtClean="0">
                <a:solidFill>
                  <a:schemeClr val="accent2"/>
                </a:solidFill>
              </a:rPr>
              <a:t> </a:t>
            </a:r>
            <a:endParaRPr lang="sk-SK" sz="1800" dirty="0" smtClean="0">
              <a:solidFill>
                <a:schemeClr val="accent2"/>
              </a:solidFill>
            </a:endParaRPr>
          </a:p>
          <a:p>
            <a:pPr marR="0" algn="just" eaLnBrk="1" hangingPunct="1">
              <a:lnSpc>
                <a:spcPct val="80000"/>
              </a:lnSpc>
            </a:pPr>
            <a:r>
              <a:rPr lang="sk-SK" sz="1800" dirty="0" smtClean="0"/>
              <a:t> </a:t>
            </a: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24</a:t>
            </a:fld>
            <a:endParaRPr lang="sk-SK"/>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odnadpis 4"/>
          <p:cNvSpPr>
            <a:spLocks noGrp="1"/>
          </p:cNvSpPr>
          <p:nvPr>
            <p:ph type="subTitle" idx="1"/>
          </p:nvPr>
        </p:nvSpPr>
        <p:spPr>
          <a:xfrm>
            <a:off x="285720" y="428604"/>
            <a:ext cx="8501062" cy="3357586"/>
          </a:xfrm>
        </p:spPr>
        <p:txBody>
          <a:bodyPr>
            <a:normAutofit/>
          </a:bodyPr>
          <a:lstStyle/>
          <a:p>
            <a:pPr algn="just">
              <a:lnSpc>
                <a:spcPct val="80000"/>
              </a:lnSpc>
            </a:pPr>
            <a:r>
              <a:rPr lang="en-US" sz="2000" b="1" dirty="0">
                <a:solidFill>
                  <a:schemeClr val="accent2"/>
                </a:solidFill>
              </a:rPr>
              <a:t>Project </a:t>
            </a:r>
            <a:r>
              <a:rPr lang="en-US" sz="2000" b="1" dirty="0" smtClean="0">
                <a:solidFill>
                  <a:schemeClr val="accent2"/>
                </a:solidFill>
              </a:rPr>
              <a:t>Investor</a:t>
            </a:r>
            <a:endParaRPr lang="sk-SK" sz="2000" b="1" dirty="0" smtClean="0">
              <a:solidFill>
                <a:schemeClr val="accent2"/>
              </a:solidFill>
            </a:endParaRPr>
          </a:p>
          <a:p>
            <a:pPr algn="just">
              <a:lnSpc>
                <a:spcPct val="80000"/>
              </a:lnSpc>
            </a:pPr>
            <a:r>
              <a:rPr lang="en-US" sz="2000" dirty="0" smtClean="0"/>
              <a:t>A </a:t>
            </a:r>
            <a:r>
              <a:rPr lang="en-US" sz="2000" dirty="0"/>
              <a:t>company or part of it that is the project </a:t>
            </a:r>
            <a:r>
              <a:rPr lang="sk-SK" sz="2000" dirty="0" smtClean="0">
                <a:solidFill>
                  <a:schemeClr val="accent2"/>
                </a:solidFill>
              </a:rPr>
              <a:t>investor</a:t>
            </a:r>
            <a:r>
              <a:rPr lang="en-US" sz="2000" dirty="0" smtClean="0"/>
              <a:t> </a:t>
            </a:r>
            <a:r>
              <a:rPr lang="en-US" sz="2000" dirty="0"/>
              <a:t>and for which the project results will serve to fulfill a certain strategic intention or change</a:t>
            </a:r>
            <a:r>
              <a:rPr lang="en-US" sz="2000" dirty="0" smtClean="0"/>
              <a:t>.</a:t>
            </a:r>
            <a:endParaRPr lang="sk-SK" sz="2000" dirty="0" smtClean="0"/>
          </a:p>
          <a:p>
            <a:pPr algn="just">
              <a:lnSpc>
                <a:spcPct val="80000"/>
              </a:lnSpc>
            </a:pPr>
            <a:r>
              <a:rPr lang="en-US" sz="2000" dirty="0" smtClean="0"/>
              <a:t>Every </a:t>
            </a:r>
            <a:r>
              <a:rPr lang="en-US" sz="2000" dirty="0"/>
              <a:t>project </a:t>
            </a:r>
            <a:r>
              <a:rPr lang="en-US" sz="2000" dirty="0">
                <a:solidFill>
                  <a:schemeClr val="accent2"/>
                </a:solidFill>
              </a:rPr>
              <a:t>has its own investor </a:t>
            </a:r>
            <a:r>
              <a:rPr lang="en-US" sz="2000" dirty="0"/>
              <a:t>who is interested in the implementation of the project and is its sponsor - this is usually a future user of the project product outputs or an investor for whom the implementation of the project means an increase in potential market success through a new product or service that is the subject of the project.</a:t>
            </a:r>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25</a:t>
            </a:fld>
            <a:endParaRPr lang="sk-SK"/>
          </a:p>
        </p:txBody>
      </p:sp>
      <p:sp>
        <p:nvSpPr>
          <p:cNvPr id="28677" name="Podnadpis 4"/>
          <p:cNvSpPr txBox="1">
            <a:spLocks/>
          </p:cNvSpPr>
          <p:nvPr/>
        </p:nvSpPr>
        <p:spPr bwMode="auto">
          <a:xfrm>
            <a:off x="322927" y="3068960"/>
            <a:ext cx="8463855" cy="279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80000"/>
              </a:lnSpc>
              <a:spcBef>
                <a:spcPct val="20000"/>
              </a:spcBef>
              <a:buClr>
                <a:srgbClr val="0BD0D9"/>
              </a:buClr>
              <a:buSzPct val="95000"/>
              <a:buFont typeface="Wingdings 2" pitchFamily="18" charset="2"/>
              <a:buNone/>
            </a:pPr>
            <a:r>
              <a:rPr lang="en-US" sz="2000" b="1" dirty="0">
                <a:solidFill>
                  <a:schemeClr val="accent2"/>
                </a:solidFill>
                <a:latin typeface="Constantia" pitchFamily="18" charset="0"/>
              </a:rPr>
              <a:t>Project Manager /Consultant</a:t>
            </a:r>
            <a:r>
              <a:rPr lang="en-US" sz="2000" b="1" dirty="0" smtClean="0">
                <a:solidFill>
                  <a:schemeClr val="accent2"/>
                </a:solidFill>
                <a:latin typeface="Constantia" pitchFamily="18" charset="0"/>
              </a:rPr>
              <a:t>/</a:t>
            </a:r>
            <a:endParaRPr lang="sk-SK" sz="2000" b="1" dirty="0" smtClean="0">
              <a:solidFill>
                <a:schemeClr val="accent2"/>
              </a:solidFill>
              <a:latin typeface="Constantia" pitchFamily="18" charset="0"/>
            </a:endParaRPr>
          </a:p>
          <a:p>
            <a:pPr algn="just" eaLnBrk="1" hangingPunct="1">
              <a:lnSpc>
                <a:spcPct val="80000"/>
              </a:lnSpc>
              <a:spcBef>
                <a:spcPct val="20000"/>
              </a:spcBef>
              <a:buClr>
                <a:srgbClr val="0BD0D9"/>
              </a:buClr>
              <a:buSzPct val="95000"/>
              <a:buFont typeface="Wingdings 2" pitchFamily="18" charset="2"/>
              <a:buNone/>
            </a:pPr>
            <a:endParaRPr lang="sk-SK" sz="2000" b="1" dirty="0" smtClean="0">
              <a:solidFill>
                <a:schemeClr val="accent2"/>
              </a:solidFill>
              <a:latin typeface="Constantia" pitchFamily="18" charset="0"/>
            </a:endParaRPr>
          </a:p>
          <a:p>
            <a:pPr algn="just" eaLnBrk="1" hangingPunct="1">
              <a:lnSpc>
                <a:spcPct val="80000"/>
              </a:lnSpc>
              <a:spcBef>
                <a:spcPct val="20000"/>
              </a:spcBef>
              <a:buClr>
                <a:srgbClr val="0BD0D9"/>
              </a:buClr>
              <a:buSzPct val="95000"/>
              <a:buFont typeface="Wingdings 2" pitchFamily="18" charset="2"/>
              <a:buNone/>
            </a:pPr>
            <a:r>
              <a:rPr lang="en-US" sz="2000" dirty="0" smtClean="0">
                <a:latin typeface="Constantia" pitchFamily="18" charset="0"/>
              </a:rPr>
              <a:t>He </a:t>
            </a:r>
            <a:r>
              <a:rPr lang="en-US" sz="2000" dirty="0">
                <a:latin typeface="Constantia" pitchFamily="18" charset="0"/>
              </a:rPr>
              <a:t>is a </a:t>
            </a:r>
            <a:r>
              <a:rPr lang="en-US" sz="2000" dirty="0">
                <a:solidFill>
                  <a:schemeClr val="accent2"/>
                </a:solidFill>
                <a:latin typeface="Constantia" pitchFamily="18" charset="0"/>
              </a:rPr>
              <a:t>key person </a:t>
            </a:r>
            <a:r>
              <a:rPr lang="en-US" sz="2000" dirty="0">
                <a:latin typeface="Constantia" pitchFamily="18" charset="0"/>
              </a:rPr>
              <a:t>in the project </a:t>
            </a:r>
            <a:r>
              <a:rPr lang="en-US" sz="2000" dirty="0">
                <a:solidFill>
                  <a:schemeClr val="accent2"/>
                </a:solidFill>
                <a:latin typeface="Constantia" pitchFamily="18" charset="0"/>
              </a:rPr>
              <a:t>investor group</a:t>
            </a:r>
            <a:r>
              <a:rPr lang="en-US" sz="2000" dirty="0">
                <a:latin typeface="Constantia" pitchFamily="18" charset="0"/>
              </a:rPr>
              <a:t>, he is the formal holder of the highest decision-making competences in the project. He is essentially the manager of the project investor, who has sufficient authority to decide on the fundamental aspects of the project - the project subject, the budget and the project timeframe.</a:t>
            </a:r>
            <a:r>
              <a:rPr lang="sk-SK" sz="2000" dirty="0">
                <a:latin typeface="Constantia" pitchFamily="18" charset="0"/>
              </a:rPr>
              <a:t> </a:t>
            </a:r>
          </a:p>
          <a:p>
            <a:pPr algn="just" eaLnBrk="1" hangingPunct="1">
              <a:lnSpc>
                <a:spcPct val="80000"/>
              </a:lnSpc>
              <a:spcBef>
                <a:spcPct val="20000"/>
              </a:spcBef>
              <a:buClr>
                <a:srgbClr val="0BD0D9"/>
              </a:buClr>
              <a:buSzPct val="95000"/>
              <a:buFont typeface="Wingdings 2" pitchFamily="18" charset="2"/>
              <a:buNone/>
            </a:pPr>
            <a:endParaRPr lang="sk-SK" sz="2000" dirty="0">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odnadpis 4"/>
          <p:cNvSpPr>
            <a:spLocks noGrp="1"/>
          </p:cNvSpPr>
          <p:nvPr>
            <p:ph type="subTitle" idx="1"/>
          </p:nvPr>
        </p:nvSpPr>
        <p:spPr>
          <a:xfrm>
            <a:off x="533400" y="260648"/>
            <a:ext cx="7854950" cy="6597353"/>
          </a:xfrm>
        </p:spPr>
        <p:txBody>
          <a:bodyPr>
            <a:normAutofit/>
          </a:bodyPr>
          <a:lstStyle/>
          <a:p>
            <a:pPr algn="just">
              <a:lnSpc>
                <a:spcPct val="80000"/>
              </a:lnSpc>
            </a:pPr>
            <a:r>
              <a:rPr lang="en-US" sz="2000" b="1" dirty="0">
                <a:solidFill>
                  <a:schemeClr val="accent2"/>
                </a:solidFill>
              </a:rPr>
              <a:t>Characteristics of a project manager</a:t>
            </a:r>
            <a:r>
              <a:rPr lang="en-US" sz="2000" b="1" dirty="0" smtClean="0">
                <a:solidFill>
                  <a:schemeClr val="accent2"/>
                </a:solidFill>
              </a:rPr>
              <a:t>:</a:t>
            </a:r>
            <a:endParaRPr lang="sk-SK" sz="2000" b="1" dirty="0" smtClean="0">
              <a:solidFill>
                <a:schemeClr val="accent2"/>
              </a:solidFill>
            </a:endParaRPr>
          </a:p>
          <a:p>
            <a:pPr algn="just">
              <a:lnSpc>
                <a:spcPct val="80000"/>
              </a:lnSpc>
            </a:pPr>
            <a:endParaRPr lang="sk-SK" sz="2000" dirty="0" smtClean="0">
              <a:solidFill>
                <a:schemeClr val="accent2"/>
              </a:solidFill>
            </a:endParaRPr>
          </a:p>
          <a:p>
            <a:pPr marL="342900" indent="-342900" algn="just">
              <a:lnSpc>
                <a:spcPct val="80000"/>
              </a:lnSpc>
              <a:buFont typeface="Wingdings" panose="05000000000000000000" pitchFamily="2" charset="2"/>
              <a:buChar char="Ø"/>
            </a:pPr>
            <a:r>
              <a:rPr lang="en-US" sz="2000" dirty="0" smtClean="0">
                <a:solidFill>
                  <a:schemeClr val="accent2"/>
                </a:solidFill>
              </a:rPr>
              <a:t>suitability</a:t>
            </a:r>
            <a:r>
              <a:rPr lang="en-US" sz="2000" dirty="0" smtClean="0"/>
              <a:t> </a:t>
            </a:r>
            <a:r>
              <a:rPr lang="en-US" sz="2000" dirty="0"/>
              <a:t>for a specific job – not every project manager is suitable for every project and the filling of the role should not be subject to the immediate availability of the individual regardless of their previous experience and </a:t>
            </a:r>
            <a:r>
              <a:rPr lang="en-US" sz="2000" dirty="0" smtClean="0"/>
              <a:t>skills</a:t>
            </a: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experience</a:t>
            </a:r>
            <a:r>
              <a:rPr lang="en-US" sz="2000" dirty="0" smtClean="0"/>
              <a:t> </a:t>
            </a:r>
            <a:r>
              <a:rPr lang="en-US" sz="2000" dirty="0"/>
              <a:t>– suitable candidates for managing critical projects or large programs are usually individuals with proven prioritization skills and advanced management tactics and procedures proven in previous </a:t>
            </a:r>
            <a:r>
              <a:rPr lang="en-US" sz="2000" dirty="0" smtClean="0"/>
              <a:t>projects</a:t>
            </a: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technical </a:t>
            </a:r>
            <a:r>
              <a:rPr lang="en-US" sz="2000" dirty="0">
                <a:solidFill>
                  <a:schemeClr val="accent2"/>
                </a:solidFill>
              </a:rPr>
              <a:t>proficiency </a:t>
            </a:r>
            <a:r>
              <a:rPr lang="en-US" sz="2000" dirty="0"/>
              <a:t>in the area of ​​the project </a:t>
            </a: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subject </a:t>
            </a:r>
            <a:r>
              <a:rPr lang="en-US" sz="2000" dirty="0">
                <a:solidFill>
                  <a:schemeClr val="accent2"/>
                </a:solidFill>
              </a:rPr>
              <a:t>matter </a:t>
            </a:r>
            <a:r>
              <a:rPr lang="en-US" sz="2000" dirty="0" smtClean="0">
                <a:solidFill>
                  <a:schemeClr val="accent2"/>
                </a:solidFill>
              </a:rPr>
              <a:t>with </a:t>
            </a:r>
            <a:r>
              <a:rPr lang="en-US" sz="2000" dirty="0">
                <a:solidFill>
                  <a:schemeClr val="accent2"/>
                </a:solidFill>
              </a:rPr>
              <a:t>customers </a:t>
            </a:r>
            <a:r>
              <a:rPr lang="en-US" sz="2000" dirty="0"/>
              <a:t>– some customers require more attention and sharing of information in detail, others have a pragmatic orientation towards results, others place great emphasis on the formal side of management procedures; If the project manager's personality and style are </a:t>
            </a:r>
            <a:r>
              <a:rPr lang="sk-SK" sz="2000" dirty="0" err="1" smtClean="0"/>
              <a:t>away</a:t>
            </a:r>
            <a:r>
              <a:rPr lang="sk-SK" sz="2000" dirty="0" smtClean="0"/>
              <a:t> </a:t>
            </a:r>
            <a:r>
              <a:rPr lang="en-US" sz="2000" dirty="0" smtClean="0"/>
              <a:t>with </a:t>
            </a:r>
            <a:r>
              <a:rPr lang="en-US" sz="2000" dirty="0"/>
              <a:t>the customer's expectations and needs, this can also be a source of conflict. </a:t>
            </a: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26</a:t>
            </a:fld>
            <a:endParaRPr lang="sk-SK"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27</a:t>
            </a:fld>
            <a:endParaRPr lang="sk-SK"/>
          </a:p>
        </p:txBody>
      </p:sp>
      <p:pic>
        <p:nvPicPr>
          <p:cNvPr id="1026" name="Picture 2" descr="C:\Users\Mikolaj\Desktop\lifeskill.png"/>
          <p:cNvPicPr>
            <a:picLocks noChangeAspect="1" noChangeArrowheads="1"/>
          </p:cNvPicPr>
          <p:nvPr/>
        </p:nvPicPr>
        <p:blipFill>
          <a:blip r:embed="rId2" cstate="print"/>
          <a:srcRect/>
          <a:stretch>
            <a:fillRect/>
          </a:stretch>
        </p:blipFill>
        <p:spPr bwMode="auto">
          <a:xfrm>
            <a:off x="1187624" y="764704"/>
            <a:ext cx="6984776" cy="532859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p:txBody>
          <a:bodyPr/>
          <a:lstStyle/>
          <a:p>
            <a:pPr>
              <a:defRPr/>
            </a:pPr>
            <a:fld id="{97113B6E-97DB-4E31-97F3-AA4D839ED7FB}" type="slidenum">
              <a:rPr lang="sk-SK" smtClean="0"/>
              <a:pPr>
                <a:defRPr/>
              </a:pPr>
              <a:t>28</a:t>
            </a:fld>
            <a:endParaRPr lang="sk-SK"/>
          </a:p>
        </p:txBody>
      </p:sp>
      <p:sp>
        <p:nvSpPr>
          <p:cNvPr id="3" name="Obdĺžnik 2"/>
          <p:cNvSpPr/>
          <p:nvPr/>
        </p:nvSpPr>
        <p:spPr>
          <a:xfrm>
            <a:off x="395536" y="908720"/>
            <a:ext cx="8352928" cy="1984518"/>
          </a:xfrm>
          <a:prstGeom prst="rect">
            <a:avLst/>
          </a:prstGeom>
        </p:spPr>
        <p:txBody>
          <a:bodyPr wrap="square">
            <a:spAutoFit/>
          </a:bodyPr>
          <a:lstStyle/>
          <a:p>
            <a:pPr>
              <a:lnSpc>
                <a:spcPct val="107000"/>
              </a:lnSpc>
              <a:spcAft>
                <a:spcPts val="800"/>
              </a:spcAft>
            </a:pPr>
            <a:r>
              <a:rPr lang="sk-SK" dirty="0" err="1">
                <a:latin typeface="Calibri" panose="020F0502020204030204" pitchFamily="34" charset="0"/>
                <a:ea typeface="Calibri" panose="020F0502020204030204" pitchFamily="34" charset="0"/>
                <a:cs typeface="Times New Roman" panose="02020603050405020304" pitchFamily="18" charset="0"/>
              </a:rPr>
              <a:t>Aptitude</a:t>
            </a:r>
            <a:r>
              <a:rPr lang="sk-SK" dirty="0">
                <a:latin typeface="Calibri" panose="020F0502020204030204" pitchFamily="34" charset="0"/>
                <a:ea typeface="Calibri" panose="020F0502020204030204" pitchFamily="34" charset="0"/>
                <a:cs typeface="Times New Roman" panose="02020603050405020304" pitchFamily="18" charset="0"/>
              </a:rPr>
              <a:t> – spôsobilosť, schopnosť</a:t>
            </a:r>
          </a:p>
          <a:p>
            <a:pPr>
              <a:lnSpc>
                <a:spcPct val="107000"/>
              </a:lnSpc>
              <a:spcAft>
                <a:spcPts val="800"/>
              </a:spcAft>
            </a:pPr>
            <a:r>
              <a:rPr lang="sk-SK" dirty="0" err="1">
                <a:latin typeface="Calibri" panose="020F0502020204030204" pitchFamily="34" charset="0"/>
                <a:ea typeface="Calibri" panose="020F0502020204030204" pitchFamily="34" charset="0"/>
                <a:cs typeface="Times New Roman" panose="02020603050405020304" pitchFamily="18" charset="0"/>
              </a:rPr>
              <a:t>Placement</a:t>
            </a:r>
            <a:r>
              <a:rPr lang="sk-SK" dirty="0">
                <a:latin typeface="Calibri" panose="020F0502020204030204" pitchFamily="34" charset="0"/>
                <a:ea typeface="Calibri" panose="020F0502020204030204" pitchFamily="34" charset="0"/>
                <a:cs typeface="Times New Roman" panose="02020603050405020304" pitchFamily="18" charset="0"/>
              </a:rPr>
              <a:t> </a:t>
            </a:r>
            <a:r>
              <a:rPr lang="sk-SK" dirty="0" err="1">
                <a:latin typeface="Calibri" panose="020F0502020204030204" pitchFamily="34" charset="0"/>
                <a:ea typeface="Calibri" panose="020F0502020204030204" pitchFamily="34" charset="0"/>
                <a:cs typeface="Times New Roman" panose="02020603050405020304" pitchFamily="18" charset="0"/>
              </a:rPr>
              <a:t>grooming</a:t>
            </a:r>
            <a:r>
              <a:rPr lang="sk-SK" dirty="0">
                <a:latin typeface="Calibri" panose="020F0502020204030204" pitchFamily="34" charset="0"/>
                <a:ea typeface="Calibri" panose="020F0502020204030204" pitchFamily="34" charset="0"/>
                <a:cs typeface="Times New Roman" panose="02020603050405020304" pitchFamily="18" charset="0"/>
              </a:rPr>
              <a:t> – schopnosť nájsť si prácu, potenciál</a:t>
            </a:r>
          </a:p>
          <a:p>
            <a:pPr>
              <a:lnSpc>
                <a:spcPct val="107000"/>
              </a:lnSpc>
              <a:spcAft>
                <a:spcPts val="800"/>
              </a:spcAft>
            </a:pPr>
            <a:r>
              <a:rPr lang="sk-SK" dirty="0">
                <a:latin typeface="Calibri" panose="020F0502020204030204" pitchFamily="34" charset="0"/>
                <a:ea typeface="Calibri" panose="020F0502020204030204" pitchFamily="34" charset="0"/>
                <a:cs typeface="Times New Roman" panose="02020603050405020304" pitchFamily="18" charset="0"/>
              </a:rPr>
              <a:t>Soft </a:t>
            </a:r>
            <a:r>
              <a:rPr lang="sk-SK" dirty="0" err="1">
                <a:latin typeface="Calibri" panose="020F0502020204030204" pitchFamily="34" charset="0"/>
                <a:ea typeface="Calibri" panose="020F0502020204030204" pitchFamily="34" charset="0"/>
                <a:cs typeface="Times New Roman" panose="02020603050405020304" pitchFamily="18" charset="0"/>
              </a:rPr>
              <a:t>skills</a:t>
            </a:r>
            <a:r>
              <a:rPr lang="sk-SK" dirty="0">
                <a:latin typeface="Calibri" panose="020F0502020204030204" pitchFamily="34" charset="0"/>
                <a:ea typeface="Calibri" panose="020F0502020204030204" pitchFamily="34" charset="0"/>
                <a:cs typeface="Times New Roman" panose="02020603050405020304" pitchFamily="18" charset="0"/>
              </a:rPr>
              <a:t> – mäkké zručnosti, </a:t>
            </a:r>
            <a:r>
              <a:rPr lang="sk-SK" dirty="0" err="1">
                <a:latin typeface="Calibri" panose="020F0502020204030204" pitchFamily="34" charset="0"/>
                <a:ea typeface="Calibri" panose="020F0502020204030204" pitchFamily="34" charset="0"/>
                <a:cs typeface="Times New Roman" panose="02020603050405020304" pitchFamily="18" charset="0"/>
              </a:rPr>
              <a:t>emociálne</a:t>
            </a:r>
            <a:r>
              <a:rPr lang="sk-SK" dirty="0">
                <a:latin typeface="Calibri" panose="020F0502020204030204" pitchFamily="34" charset="0"/>
                <a:ea typeface="Calibri" panose="020F0502020204030204" pitchFamily="34" charset="0"/>
                <a:cs typeface="Times New Roman" panose="02020603050405020304" pitchFamily="18" charset="0"/>
              </a:rPr>
              <a:t>,  komunikácia, práca v tíme</a:t>
            </a:r>
          </a:p>
          <a:p>
            <a:pPr>
              <a:lnSpc>
                <a:spcPct val="107000"/>
              </a:lnSpc>
              <a:spcAft>
                <a:spcPts val="800"/>
              </a:spcAft>
            </a:pPr>
            <a:r>
              <a:rPr lang="sk-SK" dirty="0" err="1">
                <a:latin typeface="Calibri" panose="020F0502020204030204" pitchFamily="34" charset="0"/>
                <a:ea typeface="Calibri" panose="020F0502020204030204" pitchFamily="34" charset="0"/>
                <a:cs typeface="Times New Roman" panose="02020603050405020304" pitchFamily="18" charset="0"/>
              </a:rPr>
              <a:t>Corporate</a:t>
            </a:r>
            <a:r>
              <a:rPr lang="sk-SK" dirty="0">
                <a:latin typeface="Calibri" panose="020F0502020204030204" pitchFamily="34" charset="0"/>
                <a:ea typeface="Calibri" panose="020F0502020204030204" pitchFamily="34" charset="0"/>
                <a:cs typeface="Times New Roman" panose="02020603050405020304" pitchFamily="18" charset="0"/>
              </a:rPr>
              <a:t> </a:t>
            </a:r>
            <a:r>
              <a:rPr lang="sk-SK" dirty="0" err="1">
                <a:latin typeface="Calibri" panose="020F0502020204030204" pitchFamily="34" charset="0"/>
                <a:ea typeface="Calibri" panose="020F0502020204030204" pitchFamily="34" charset="0"/>
                <a:cs typeface="Times New Roman" panose="02020603050405020304" pitchFamily="18" charset="0"/>
              </a:rPr>
              <a:t>attitude</a:t>
            </a:r>
            <a:r>
              <a:rPr lang="sk-SK" dirty="0">
                <a:latin typeface="Calibri" panose="020F0502020204030204" pitchFamily="34" charset="0"/>
                <a:ea typeface="Calibri" panose="020F0502020204030204" pitchFamily="34" charset="0"/>
                <a:cs typeface="Times New Roman" panose="02020603050405020304" pitchFamily="18" charset="0"/>
              </a:rPr>
              <a:t> – podniková kultúra, </a:t>
            </a:r>
          </a:p>
          <a:p>
            <a:pPr>
              <a:lnSpc>
                <a:spcPct val="107000"/>
              </a:lnSpc>
              <a:spcAft>
                <a:spcPts val="800"/>
              </a:spcAft>
            </a:pPr>
            <a:r>
              <a:rPr lang="sk-SK" dirty="0" err="1">
                <a:latin typeface="Calibri" panose="020F0502020204030204" pitchFamily="34" charset="0"/>
                <a:ea typeface="Calibri" panose="020F0502020204030204" pitchFamily="34" charset="0"/>
                <a:cs typeface="Times New Roman" panose="02020603050405020304" pitchFamily="18" charset="0"/>
              </a:rPr>
              <a:t>Inteship</a:t>
            </a:r>
            <a:r>
              <a:rPr lang="sk-SK" dirty="0">
                <a:latin typeface="Calibri" panose="020F0502020204030204" pitchFamily="34" charset="0"/>
                <a:ea typeface="Calibri" panose="020F0502020204030204" pitchFamily="34" charset="0"/>
                <a:cs typeface="Times New Roman" panose="02020603050405020304" pitchFamily="18" charset="0"/>
              </a:rPr>
              <a:t> - stáž</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9496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29</a:t>
            </a:fld>
            <a:endParaRPr lang="sk-SK"/>
          </a:p>
        </p:txBody>
      </p:sp>
      <p:pic>
        <p:nvPicPr>
          <p:cNvPr id="3" name="Obrázok 2" descr="12 Essential Project Management Skills - ProjectManager.com"/>
          <p:cNvPicPr/>
          <p:nvPr/>
        </p:nvPicPr>
        <p:blipFill>
          <a:blip r:embed="rId2">
            <a:extLst>
              <a:ext uri="{28A0092B-C50C-407E-A947-70E740481C1C}">
                <a14:useLocalDpi xmlns:a14="http://schemas.microsoft.com/office/drawing/2010/main" val="0"/>
              </a:ext>
            </a:extLst>
          </a:blip>
          <a:srcRect/>
          <a:stretch>
            <a:fillRect/>
          </a:stretch>
        </p:blipFill>
        <p:spPr bwMode="auto">
          <a:xfrm>
            <a:off x="1691640" y="1268730"/>
            <a:ext cx="5760720" cy="4320540"/>
          </a:xfrm>
          <a:prstGeom prst="rect">
            <a:avLst/>
          </a:prstGeom>
          <a:noFill/>
          <a:ln>
            <a:noFill/>
          </a:ln>
        </p:spPr>
      </p:pic>
    </p:spTree>
    <p:extLst>
      <p:ext uri="{BB962C8B-B14F-4D97-AF65-F5344CB8AC3E}">
        <p14:creationId xmlns:p14="http://schemas.microsoft.com/office/powerpoint/2010/main" val="424903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odnadpis 4"/>
          <p:cNvSpPr>
            <a:spLocks noGrp="1"/>
          </p:cNvSpPr>
          <p:nvPr>
            <p:ph type="subTitle" idx="1"/>
          </p:nvPr>
        </p:nvSpPr>
        <p:spPr>
          <a:xfrm>
            <a:off x="323528" y="332657"/>
            <a:ext cx="8534722" cy="5953844"/>
          </a:xfrm>
        </p:spPr>
        <p:txBody>
          <a:bodyPr/>
          <a:lstStyle/>
          <a:p>
            <a:pPr marR="0" algn="just" eaLnBrk="1" hangingPunct="1"/>
            <a:r>
              <a:rPr lang="sk-SK" sz="2000" b="1" dirty="0" smtClean="0">
                <a:solidFill>
                  <a:schemeClr val="accent2"/>
                </a:solidFill>
              </a:rPr>
              <a:t>Project</a:t>
            </a:r>
            <a:r>
              <a:rPr lang="sk-SK" sz="2000" b="1" dirty="0" smtClean="0"/>
              <a:t>	</a:t>
            </a:r>
            <a:r>
              <a:rPr lang="sk-SK" sz="2400" b="1" dirty="0" smtClean="0"/>
              <a:t>-  </a:t>
            </a:r>
            <a:r>
              <a:rPr lang="sk-SK" sz="2400" dirty="0" smtClean="0"/>
              <a:t>management</a:t>
            </a:r>
          </a:p>
          <a:p>
            <a:pPr marR="0" algn="just" eaLnBrk="1" hangingPunct="1"/>
            <a:endParaRPr lang="sk-SK" sz="2400" dirty="0" smtClean="0">
              <a:solidFill>
                <a:srgbClr val="FFC000"/>
              </a:solidFill>
            </a:endParaRPr>
          </a:p>
          <a:p>
            <a:pPr marR="0" algn="just" eaLnBrk="1" hangingPunct="1"/>
            <a:r>
              <a:rPr lang="sk-SK" sz="2400" b="1" dirty="0" smtClean="0">
                <a:solidFill>
                  <a:schemeClr val="accent2"/>
                </a:solidFill>
              </a:rPr>
              <a:t>Design</a:t>
            </a:r>
            <a:r>
              <a:rPr lang="sk-SK" sz="2400" b="1" dirty="0" smtClean="0">
                <a:solidFill>
                  <a:srgbClr val="FFC000"/>
                </a:solidFill>
              </a:rPr>
              <a:t>	</a:t>
            </a:r>
            <a:r>
              <a:rPr lang="sk-SK" sz="2400" b="1" dirty="0" smtClean="0"/>
              <a:t>- </a:t>
            </a:r>
            <a:r>
              <a:rPr lang="sk-SK" sz="2400" dirty="0" err="1" smtClean="0"/>
              <a:t>project</a:t>
            </a:r>
            <a:r>
              <a:rPr lang="sk-SK" sz="2400" dirty="0" smtClean="0"/>
              <a:t> </a:t>
            </a:r>
            <a:r>
              <a:rPr lang="sk-SK" sz="2400" dirty="0" err="1" smtClean="0"/>
              <a:t>doccumentation</a:t>
            </a:r>
            <a:r>
              <a:rPr lang="sk-SK" sz="2400" dirty="0" smtClean="0"/>
              <a:t> /</a:t>
            </a:r>
            <a:r>
              <a:rPr lang="sk-SK" sz="2400" dirty="0" err="1" smtClean="0"/>
              <a:t>buildng</a:t>
            </a:r>
            <a:r>
              <a:rPr lang="sk-SK" sz="2400" dirty="0" smtClean="0"/>
              <a:t>, </a:t>
            </a:r>
            <a:r>
              <a:rPr lang="sk-SK" sz="2400" dirty="0" err="1" smtClean="0"/>
              <a:t>construction</a:t>
            </a:r>
            <a:r>
              <a:rPr lang="sk-SK" sz="2400" dirty="0" smtClean="0"/>
              <a:t>.../</a:t>
            </a:r>
          </a:p>
          <a:p>
            <a:pPr marR="0" algn="just" eaLnBrk="1" hangingPunct="1"/>
            <a:r>
              <a:rPr lang="sk-SK" sz="2400" dirty="0" smtClean="0"/>
              <a:t> </a:t>
            </a:r>
            <a:endParaRPr lang="sk-SK" sz="2400" dirty="0" smtClean="0">
              <a:solidFill>
                <a:srgbClr val="FFC000"/>
              </a:solidFill>
            </a:endParaRPr>
          </a:p>
          <a:p>
            <a:pPr algn="just"/>
            <a:r>
              <a:rPr lang="sk-SK" sz="2400" b="1" dirty="0" smtClean="0">
                <a:solidFill>
                  <a:schemeClr val="accent2"/>
                </a:solidFill>
              </a:rPr>
              <a:t>Design: </a:t>
            </a:r>
            <a:r>
              <a:rPr lang="en-US" sz="2400" dirty="0" smtClean="0"/>
              <a:t>architectural</a:t>
            </a:r>
            <a:r>
              <a:rPr lang="en-US" sz="2400" dirty="0"/>
              <a:t>, technical, economic, </a:t>
            </a:r>
            <a:r>
              <a:rPr lang="en-US" sz="2400" dirty="0" smtClean="0"/>
              <a:t>ecological</a:t>
            </a:r>
            <a:r>
              <a:rPr lang="sk-SK" sz="2400" dirty="0" smtClean="0"/>
              <a:t>, </a:t>
            </a:r>
            <a:r>
              <a:rPr lang="en-US" sz="2400" dirty="0" smtClean="0"/>
              <a:t>construction</a:t>
            </a:r>
            <a:r>
              <a:rPr lang="sk-SK" sz="2400" dirty="0" smtClean="0"/>
              <a:t> </a:t>
            </a:r>
            <a:r>
              <a:rPr lang="sk-SK" sz="2400" dirty="0"/>
              <a:t>-</a:t>
            </a:r>
            <a:r>
              <a:rPr lang="en-US" sz="2400" dirty="0" smtClean="0"/>
              <a:t> </a:t>
            </a:r>
            <a:r>
              <a:rPr lang="en-US" sz="2400" dirty="0"/>
              <a:t>including requirements and conditions for the construction</a:t>
            </a:r>
            <a:r>
              <a:rPr lang="en-US" sz="2400" dirty="0" smtClean="0"/>
              <a:t>.</a:t>
            </a:r>
            <a:endParaRPr lang="sk-SK" sz="2400" dirty="0" smtClean="0"/>
          </a:p>
          <a:p>
            <a:pPr marR="0" algn="just" eaLnBrk="1" hangingPunct="1"/>
            <a:endParaRPr lang="sk-SK" sz="24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a:t>
            </a:fld>
            <a:endParaRPr lang="sk-SK"/>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30</a:t>
            </a:fld>
            <a:endParaRPr lang="sk-SK"/>
          </a:p>
        </p:txBody>
      </p:sp>
      <p:pic>
        <p:nvPicPr>
          <p:cNvPr id="3" name="Obrázok 2" descr="Essential Skills Of A Project Manager"/>
          <p:cNvPicPr/>
          <p:nvPr/>
        </p:nvPicPr>
        <p:blipFill>
          <a:blip r:embed="rId2">
            <a:extLst>
              <a:ext uri="{28A0092B-C50C-407E-A947-70E740481C1C}">
                <a14:useLocalDpi xmlns:a14="http://schemas.microsoft.com/office/drawing/2010/main" val="0"/>
              </a:ext>
            </a:extLst>
          </a:blip>
          <a:srcRect/>
          <a:stretch>
            <a:fillRect/>
          </a:stretch>
        </p:blipFill>
        <p:spPr bwMode="auto">
          <a:xfrm>
            <a:off x="1691640" y="556260"/>
            <a:ext cx="5760720" cy="5745480"/>
          </a:xfrm>
          <a:prstGeom prst="rect">
            <a:avLst/>
          </a:prstGeom>
          <a:noFill/>
          <a:ln>
            <a:noFill/>
          </a:ln>
        </p:spPr>
      </p:pic>
    </p:spTree>
    <p:extLst>
      <p:ext uri="{BB962C8B-B14F-4D97-AF65-F5344CB8AC3E}">
        <p14:creationId xmlns:p14="http://schemas.microsoft.com/office/powerpoint/2010/main" val="3942025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odnadpis 4"/>
          <p:cNvSpPr>
            <a:spLocks noGrp="1"/>
          </p:cNvSpPr>
          <p:nvPr>
            <p:ph type="subTitle" idx="1"/>
          </p:nvPr>
        </p:nvSpPr>
        <p:spPr>
          <a:xfrm>
            <a:off x="500034" y="620688"/>
            <a:ext cx="7854950" cy="6594485"/>
          </a:xfrm>
        </p:spPr>
        <p:txBody>
          <a:bodyPr>
            <a:normAutofit/>
          </a:bodyPr>
          <a:lstStyle/>
          <a:p>
            <a:pPr algn="just">
              <a:lnSpc>
                <a:spcPct val="80000"/>
              </a:lnSpc>
            </a:pPr>
            <a:r>
              <a:rPr lang="en-US" sz="2000" b="1" dirty="0">
                <a:solidFill>
                  <a:schemeClr val="accent2"/>
                </a:solidFill>
              </a:rPr>
              <a:t>The project manager's </a:t>
            </a:r>
            <a:r>
              <a:rPr lang="en-US" sz="2000" b="1" dirty="0" smtClean="0">
                <a:solidFill>
                  <a:schemeClr val="accent2"/>
                </a:solidFill>
              </a:rPr>
              <a:t>responsibility</a:t>
            </a:r>
            <a:r>
              <a:rPr lang="sk-SK" sz="2000" b="1" dirty="0" smtClean="0">
                <a:solidFill>
                  <a:schemeClr val="accent2"/>
                </a:solidFill>
              </a:rPr>
              <a:t>:</a:t>
            </a:r>
          </a:p>
          <a:p>
            <a:pPr algn="just">
              <a:lnSpc>
                <a:spcPct val="80000"/>
              </a:lnSpc>
            </a:pPr>
            <a:endParaRPr lang="sk-SK" sz="2000" dirty="0" smtClean="0">
              <a:solidFill>
                <a:schemeClr val="accent2"/>
              </a:solidFill>
            </a:endParaRPr>
          </a:p>
          <a:p>
            <a:pPr marL="342900" indent="-342900" algn="just">
              <a:lnSpc>
                <a:spcPct val="80000"/>
              </a:lnSpc>
              <a:buFont typeface="Wingdings" panose="05000000000000000000" pitchFamily="2" charset="2"/>
              <a:buChar char="Ø"/>
            </a:pPr>
            <a:r>
              <a:rPr lang="en-US" sz="2000" dirty="0" smtClean="0">
                <a:solidFill>
                  <a:schemeClr val="accent2"/>
                </a:solidFill>
              </a:rPr>
              <a:t>managing </a:t>
            </a:r>
            <a:r>
              <a:rPr lang="en-US" sz="2000" dirty="0">
                <a:solidFill>
                  <a:schemeClr val="accent2"/>
                </a:solidFill>
              </a:rPr>
              <a:t>project resources</a:t>
            </a:r>
            <a:r>
              <a:rPr lang="en-US" sz="2000" dirty="0" smtClean="0"/>
              <a:t>:</a:t>
            </a:r>
            <a:r>
              <a:rPr lang="sk-SK" sz="2000" dirty="0" smtClean="0"/>
              <a:t> </a:t>
            </a:r>
            <a:r>
              <a:rPr lang="en-US" sz="2000" dirty="0" smtClean="0"/>
              <a:t>time</a:t>
            </a:r>
            <a:r>
              <a:rPr lang="en-US" sz="2000" dirty="0"/>
              <a:t>, labor, financial resources, material resources</a:t>
            </a:r>
            <a:r>
              <a:rPr lang="en-US" sz="2000" dirty="0" smtClean="0"/>
              <a:t>,</a:t>
            </a:r>
            <a:r>
              <a:rPr lang="sk-SK" sz="2000" dirty="0" smtClean="0"/>
              <a:t> </a:t>
            </a:r>
            <a:r>
              <a:rPr lang="en-US" sz="2000" dirty="0" smtClean="0"/>
              <a:t>information technology</a:t>
            </a:r>
            <a:endParaRPr lang="sk-SK" sz="2000" dirty="0" smtClean="0"/>
          </a:p>
          <a:p>
            <a:pPr marL="342900" indent="-342900" algn="just">
              <a:lnSpc>
                <a:spcPct val="80000"/>
              </a:lnSpc>
              <a:buFont typeface="Wingdings" panose="05000000000000000000" pitchFamily="2" charset="2"/>
              <a:buChar char="Ø"/>
            </a:pP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planning </a:t>
            </a:r>
            <a:r>
              <a:rPr lang="en-US" sz="2000" dirty="0">
                <a:solidFill>
                  <a:schemeClr val="accent2"/>
                </a:solidFill>
              </a:rPr>
              <a:t>and control</a:t>
            </a:r>
            <a:r>
              <a:rPr lang="en-US" sz="2000" dirty="0" smtClean="0"/>
              <a:t>:</a:t>
            </a:r>
            <a:r>
              <a:rPr lang="sk-SK" sz="2000" dirty="0" smtClean="0"/>
              <a:t> </a:t>
            </a:r>
            <a:r>
              <a:rPr lang="en-US" sz="2000" dirty="0" smtClean="0"/>
              <a:t>efficient </a:t>
            </a:r>
            <a:r>
              <a:rPr lang="en-US" sz="2000" dirty="0"/>
              <a:t>use of equipment, coordination, reduction </a:t>
            </a:r>
            <a:r>
              <a:rPr lang="en-US" sz="2000" dirty="0" smtClean="0"/>
              <a:t>of</a:t>
            </a:r>
            <a:r>
              <a:rPr lang="sk-SK" sz="2000" dirty="0" smtClean="0"/>
              <a:t> </a:t>
            </a:r>
            <a:r>
              <a:rPr lang="en-US" sz="2000" dirty="0" smtClean="0"/>
              <a:t>project </a:t>
            </a:r>
            <a:r>
              <a:rPr lang="en-US" sz="2000" dirty="0"/>
              <a:t>risks, prevention of undesirable </a:t>
            </a:r>
            <a:r>
              <a:rPr lang="en-US" sz="2000" dirty="0" smtClean="0"/>
              <a:t>conflicts</a:t>
            </a:r>
            <a:endParaRPr lang="sk-SK" sz="2000" dirty="0" smtClean="0"/>
          </a:p>
          <a:p>
            <a:pPr marL="342900" indent="-342900" algn="just">
              <a:lnSpc>
                <a:spcPct val="80000"/>
              </a:lnSpc>
              <a:buFont typeface="Wingdings" panose="05000000000000000000" pitchFamily="2" charset="2"/>
              <a:buChar char="Ø"/>
            </a:pP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managing </a:t>
            </a:r>
            <a:r>
              <a:rPr lang="en-US" sz="2000" dirty="0">
                <a:solidFill>
                  <a:schemeClr val="accent2"/>
                </a:solidFill>
              </a:rPr>
              <a:t>other entities and </a:t>
            </a:r>
            <a:r>
              <a:rPr lang="en-US" sz="2000" dirty="0" smtClean="0">
                <a:solidFill>
                  <a:schemeClr val="accent2"/>
                </a:solidFill>
              </a:rPr>
              <a:t>processes</a:t>
            </a:r>
            <a:r>
              <a:rPr lang="sk-SK" sz="2000" dirty="0" smtClean="0"/>
              <a:t>: </a:t>
            </a:r>
            <a:r>
              <a:rPr lang="en-US" sz="2000" dirty="0" smtClean="0"/>
              <a:t>the </a:t>
            </a:r>
            <a:r>
              <a:rPr lang="en-US" sz="2000" dirty="0"/>
              <a:t>product to be created by the project, relationships </a:t>
            </a:r>
            <a:r>
              <a:rPr lang="en-US" sz="2000" dirty="0" smtClean="0"/>
              <a:t>between</a:t>
            </a:r>
            <a:r>
              <a:rPr lang="sk-SK" sz="2000" dirty="0" smtClean="0"/>
              <a:t> </a:t>
            </a:r>
            <a:r>
              <a:rPr lang="en-US" sz="2000" dirty="0" smtClean="0"/>
              <a:t>the </a:t>
            </a:r>
            <a:r>
              <a:rPr lang="en-US" sz="2000" dirty="0"/>
              <a:t>project and its environment, information flows</a:t>
            </a:r>
            <a:r>
              <a:rPr lang="sk-SK" sz="2000" dirty="0" smtClean="0"/>
              <a:t> </a:t>
            </a:r>
          </a:p>
          <a:p>
            <a:pPr marR="0" algn="just" eaLnBrk="1" hangingPunct="1">
              <a:lnSpc>
                <a:spcPct val="80000"/>
              </a:lnSpc>
            </a:pPr>
            <a:r>
              <a:rPr lang="sk-SK" sz="2000" dirty="0" smtClean="0"/>
              <a:t> </a:t>
            </a:r>
          </a:p>
          <a:p>
            <a:pPr marR="0" algn="just" eaLnBrk="1" hangingPunct="1">
              <a:lnSpc>
                <a:spcPct val="80000"/>
              </a:lnSpc>
            </a:pPr>
            <a:endParaRPr lang="sk-SK" sz="24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31</a:t>
            </a:fld>
            <a:endParaRPr lang="sk-SK"/>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32</a:t>
            </a:fld>
            <a:endParaRPr lang="sk-SK"/>
          </a:p>
        </p:txBody>
      </p:sp>
      <p:pic>
        <p:nvPicPr>
          <p:cNvPr id="3" name="Obrázok 2" descr="what-are-a-project-manager-roles-and-responsibilities.jpg (1020×542)"/>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856984" cy="6192688"/>
          </a:xfrm>
          <a:prstGeom prst="rect">
            <a:avLst/>
          </a:prstGeom>
          <a:noFill/>
          <a:ln>
            <a:noFill/>
          </a:ln>
        </p:spPr>
      </p:pic>
    </p:spTree>
    <p:extLst>
      <p:ext uri="{BB962C8B-B14F-4D97-AF65-F5344CB8AC3E}">
        <p14:creationId xmlns:p14="http://schemas.microsoft.com/office/powerpoint/2010/main" val="4015530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Podnadpis 4"/>
          <p:cNvSpPr>
            <a:spLocks noGrp="1"/>
          </p:cNvSpPr>
          <p:nvPr>
            <p:ph type="subTitle" idx="1"/>
          </p:nvPr>
        </p:nvSpPr>
        <p:spPr>
          <a:xfrm>
            <a:off x="533400" y="428604"/>
            <a:ext cx="7854950" cy="6858021"/>
          </a:xfrm>
        </p:spPr>
        <p:txBody>
          <a:bodyPr>
            <a:normAutofit/>
          </a:bodyPr>
          <a:lstStyle/>
          <a:p>
            <a:pPr algn="just">
              <a:lnSpc>
                <a:spcPct val="80000"/>
              </a:lnSpc>
            </a:pPr>
            <a:r>
              <a:rPr lang="en-US" sz="2000" b="1" dirty="0">
                <a:solidFill>
                  <a:schemeClr val="accent2"/>
                </a:solidFill>
              </a:rPr>
              <a:t>Assistant Project </a:t>
            </a:r>
            <a:r>
              <a:rPr lang="en-US" sz="2000" b="1" dirty="0" smtClean="0">
                <a:solidFill>
                  <a:schemeClr val="accent2"/>
                </a:solidFill>
              </a:rPr>
              <a:t>Manager</a:t>
            </a:r>
            <a:endParaRPr lang="sk-SK" sz="2000" b="1" dirty="0" smtClean="0">
              <a:solidFill>
                <a:schemeClr val="accent2"/>
              </a:solidFill>
            </a:endParaRPr>
          </a:p>
          <a:p>
            <a:pPr algn="just">
              <a:lnSpc>
                <a:spcPct val="80000"/>
              </a:lnSpc>
            </a:pPr>
            <a:endParaRPr lang="sk-SK" sz="2000" dirty="0"/>
          </a:p>
          <a:p>
            <a:pPr algn="just">
              <a:lnSpc>
                <a:spcPct val="80000"/>
              </a:lnSpc>
            </a:pPr>
            <a:r>
              <a:rPr lang="en-US" sz="2000" dirty="0" smtClean="0"/>
              <a:t>If </a:t>
            </a:r>
            <a:r>
              <a:rPr lang="en-US" sz="2000" dirty="0"/>
              <a:t>the scope of the project </a:t>
            </a:r>
            <a:r>
              <a:rPr lang="en-US" sz="2000" dirty="0">
                <a:solidFill>
                  <a:schemeClr val="accent2"/>
                </a:solidFill>
              </a:rPr>
              <a:t>requires</a:t>
            </a:r>
            <a:r>
              <a:rPr lang="en-US" sz="2000" dirty="0"/>
              <a:t> it, the position of Assistant Project Manager is created and filled in the project organizational structure. In justified cases, several such positions may be created simultaneously</a:t>
            </a:r>
            <a:r>
              <a:rPr lang="en-US" sz="2000" dirty="0" smtClean="0"/>
              <a:t>.</a:t>
            </a:r>
            <a:endParaRPr lang="sk-SK" sz="2000" dirty="0" smtClean="0"/>
          </a:p>
          <a:p>
            <a:pPr algn="just">
              <a:lnSpc>
                <a:spcPct val="80000"/>
              </a:lnSpc>
            </a:pPr>
            <a:endParaRPr lang="sk-SK" sz="2000" dirty="0"/>
          </a:p>
          <a:p>
            <a:pPr algn="just">
              <a:lnSpc>
                <a:spcPct val="80000"/>
              </a:lnSpc>
            </a:pPr>
            <a:r>
              <a:rPr lang="en-US" sz="2000" dirty="0" smtClean="0"/>
              <a:t>The </a:t>
            </a:r>
            <a:r>
              <a:rPr lang="en-US" sz="2000" dirty="0"/>
              <a:t>Assistant Project Manager, according to his/her abilities and experience, performs partial tasks of the project manager, either under his/her direct supervision or with defined limited autonomy.</a:t>
            </a:r>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33</a:t>
            </a:fld>
            <a:endParaRPr lang="sk-SK"/>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Podnadpis 4"/>
          <p:cNvSpPr>
            <a:spLocks noGrp="1"/>
          </p:cNvSpPr>
          <p:nvPr>
            <p:ph type="subTitle" idx="1"/>
          </p:nvPr>
        </p:nvSpPr>
        <p:spPr>
          <a:xfrm>
            <a:off x="500034" y="500042"/>
            <a:ext cx="7854950" cy="5572152"/>
          </a:xfrm>
        </p:spPr>
        <p:txBody>
          <a:bodyPr>
            <a:normAutofit/>
          </a:bodyPr>
          <a:lstStyle/>
          <a:p>
            <a:pPr algn="just">
              <a:lnSpc>
                <a:spcPct val="80000"/>
              </a:lnSpc>
            </a:pPr>
            <a:r>
              <a:rPr lang="en-US" sz="2200" b="1" dirty="0">
                <a:solidFill>
                  <a:schemeClr val="accent2"/>
                </a:solidFill>
              </a:rPr>
              <a:t>Project </a:t>
            </a:r>
            <a:r>
              <a:rPr lang="en-US" sz="2200" b="1" dirty="0" smtClean="0">
                <a:solidFill>
                  <a:schemeClr val="accent2"/>
                </a:solidFill>
              </a:rPr>
              <a:t>Office</a:t>
            </a:r>
            <a:endParaRPr lang="sk-SK" sz="2200" b="1" dirty="0" smtClean="0">
              <a:solidFill>
                <a:schemeClr val="accent2"/>
              </a:solidFill>
            </a:endParaRPr>
          </a:p>
          <a:p>
            <a:pPr algn="just">
              <a:lnSpc>
                <a:spcPct val="80000"/>
              </a:lnSpc>
            </a:pPr>
            <a:endParaRPr lang="sk-SK" sz="2200" dirty="0"/>
          </a:p>
          <a:p>
            <a:pPr algn="just">
              <a:lnSpc>
                <a:spcPct val="80000"/>
              </a:lnSpc>
            </a:pPr>
            <a:r>
              <a:rPr lang="en-US" sz="2200" dirty="0" smtClean="0"/>
              <a:t>The </a:t>
            </a:r>
            <a:r>
              <a:rPr lang="en-US" sz="2200" dirty="0"/>
              <a:t>project office is a </a:t>
            </a:r>
            <a:r>
              <a:rPr lang="en-US" sz="2200" dirty="0">
                <a:solidFill>
                  <a:schemeClr val="accent2"/>
                </a:solidFill>
              </a:rPr>
              <a:t>supporting administrative body </a:t>
            </a:r>
            <a:r>
              <a:rPr lang="en-US" sz="2200" dirty="0"/>
              <a:t>for project management and is usually composed of a project manager and project assistant(s). </a:t>
            </a:r>
            <a:endParaRPr lang="sk-SK" sz="2200" dirty="0" smtClean="0"/>
          </a:p>
          <a:p>
            <a:pPr algn="just">
              <a:lnSpc>
                <a:spcPct val="80000"/>
              </a:lnSpc>
            </a:pPr>
            <a:endParaRPr lang="sk-SK" sz="2200" dirty="0" smtClean="0"/>
          </a:p>
          <a:p>
            <a:pPr algn="just">
              <a:lnSpc>
                <a:spcPct val="80000"/>
              </a:lnSpc>
            </a:pPr>
            <a:r>
              <a:rPr lang="en-US" sz="2200" dirty="0" smtClean="0"/>
              <a:t>The </a:t>
            </a:r>
            <a:r>
              <a:rPr lang="en-US" sz="2200" dirty="0"/>
              <a:t>role of the project office is to</a:t>
            </a:r>
            <a:r>
              <a:rPr lang="en-US" sz="2200" dirty="0" smtClean="0"/>
              <a:t>:</a:t>
            </a:r>
            <a:endParaRPr lang="sk-SK" sz="2200" dirty="0" smtClean="0"/>
          </a:p>
          <a:p>
            <a:pPr marL="342900" indent="-342900" algn="just">
              <a:lnSpc>
                <a:spcPct val="80000"/>
              </a:lnSpc>
              <a:buFont typeface="Wingdings" panose="05000000000000000000" pitchFamily="2" charset="2"/>
              <a:buChar char="Ø"/>
            </a:pPr>
            <a:r>
              <a:rPr lang="en-US" sz="2200" dirty="0" smtClean="0"/>
              <a:t>serve </a:t>
            </a:r>
            <a:r>
              <a:rPr lang="en-US" sz="2200" dirty="0"/>
              <a:t>all administrative and documentation needs of the </a:t>
            </a:r>
            <a:r>
              <a:rPr lang="en-US" sz="2200" dirty="0" smtClean="0"/>
              <a:t>project</a:t>
            </a:r>
            <a:endParaRPr lang="sk-SK" sz="2200" dirty="0" smtClean="0"/>
          </a:p>
          <a:p>
            <a:pPr marL="342900" indent="-342900" algn="just">
              <a:lnSpc>
                <a:spcPct val="80000"/>
              </a:lnSpc>
              <a:buFont typeface="Wingdings" panose="05000000000000000000" pitchFamily="2" charset="2"/>
              <a:buChar char="Ø"/>
            </a:pPr>
            <a:r>
              <a:rPr lang="en-US" sz="2200" dirty="0" smtClean="0"/>
              <a:t>ensure </a:t>
            </a:r>
            <a:r>
              <a:rPr lang="en-US" sz="2200" dirty="0"/>
              <a:t>the smooth running of all project information </a:t>
            </a:r>
            <a:r>
              <a:rPr lang="en-US" sz="2200" dirty="0" smtClean="0"/>
              <a:t>flows</a:t>
            </a:r>
            <a:endParaRPr lang="sk-SK" sz="2200" dirty="0" smtClean="0"/>
          </a:p>
          <a:p>
            <a:pPr marL="342900" indent="-342900" algn="just">
              <a:lnSpc>
                <a:spcPct val="80000"/>
              </a:lnSpc>
              <a:buFont typeface="Wingdings" panose="05000000000000000000" pitchFamily="2" charset="2"/>
              <a:buChar char="Ø"/>
            </a:pPr>
            <a:r>
              <a:rPr lang="en-US" sz="2200" dirty="0" smtClean="0"/>
              <a:t>support </a:t>
            </a:r>
            <a:r>
              <a:rPr lang="en-US" sz="2200" dirty="0"/>
              <a:t>project control processes under the direction and for the needs of the project </a:t>
            </a:r>
            <a:r>
              <a:rPr lang="en-US" sz="2200" dirty="0" smtClean="0"/>
              <a:t>manager</a:t>
            </a:r>
            <a:endParaRPr lang="sk-SK" sz="2200" dirty="0" smtClean="0"/>
          </a:p>
          <a:p>
            <a:pPr algn="just">
              <a:lnSpc>
                <a:spcPct val="80000"/>
              </a:lnSpc>
            </a:pPr>
            <a:endParaRPr lang="sk-SK" sz="2200" dirty="0" smtClean="0"/>
          </a:p>
          <a:p>
            <a:pPr algn="just">
              <a:lnSpc>
                <a:spcPct val="80000"/>
              </a:lnSpc>
            </a:pPr>
            <a:r>
              <a:rPr lang="en-US" sz="2200" dirty="0" smtClean="0"/>
              <a:t>The </a:t>
            </a:r>
            <a:r>
              <a:rPr lang="en-US" sz="2200" dirty="0"/>
              <a:t>project office works under the direct direction of the project manager.</a:t>
            </a: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34</a:t>
            </a:fld>
            <a:endParaRPr lang="sk-SK"/>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Podnadpis 4"/>
          <p:cNvSpPr>
            <a:spLocks noGrp="1"/>
          </p:cNvSpPr>
          <p:nvPr>
            <p:ph type="subTitle" idx="1"/>
          </p:nvPr>
        </p:nvSpPr>
        <p:spPr>
          <a:xfrm>
            <a:off x="500034" y="500042"/>
            <a:ext cx="7854950" cy="5429258"/>
          </a:xfrm>
        </p:spPr>
        <p:txBody>
          <a:bodyPr>
            <a:normAutofit/>
          </a:bodyPr>
          <a:lstStyle/>
          <a:p>
            <a:pPr algn="just"/>
            <a:r>
              <a:rPr lang="en-US" sz="2200" dirty="0">
                <a:solidFill>
                  <a:schemeClr val="accent2"/>
                </a:solidFill>
              </a:rPr>
              <a:t>Project </a:t>
            </a:r>
            <a:r>
              <a:rPr lang="en-US" sz="2200" dirty="0" smtClean="0">
                <a:solidFill>
                  <a:schemeClr val="accent2"/>
                </a:solidFill>
              </a:rPr>
              <a:t>Team</a:t>
            </a:r>
            <a:endParaRPr lang="sk-SK" sz="2200" dirty="0" smtClean="0">
              <a:solidFill>
                <a:schemeClr val="accent2"/>
              </a:solidFill>
            </a:endParaRPr>
          </a:p>
          <a:p>
            <a:pPr algn="just"/>
            <a:endParaRPr lang="sk-SK" sz="2200" dirty="0"/>
          </a:p>
          <a:p>
            <a:pPr algn="just"/>
            <a:r>
              <a:rPr lang="en-US" sz="2200" dirty="0" smtClean="0"/>
              <a:t>A </a:t>
            </a:r>
            <a:r>
              <a:rPr lang="en-US" sz="2200" dirty="0"/>
              <a:t>project team </a:t>
            </a:r>
            <a:r>
              <a:rPr lang="en-US" sz="2200" dirty="0">
                <a:solidFill>
                  <a:schemeClr val="accent2"/>
                </a:solidFill>
              </a:rPr>
              <a:t>consists</a:t>
            </a:r>
            <a:r>
              <a:rPr lang="en-US" sz="2200" dirty="0"/>
              <a:t> of individuals who are authorized to carry out a specific unit(s) of work with a precisely defined assignment, desired result, within a defined time period, and with a specified workload assumption</a:t>
            </a:r>
            <a:r>
              <a:rPr lang="en-US" sz="2200" dirty="0" smtClean="0"/>
              <a:t>.</a:t>
            </a:r>
            <a:endParaRPr lang="sk-SK" sz="2200" dirty="0" smtClean="0"/>
          </a:p>
          <a:p>
            <a:pPr algn="just"/>
            <a:r>
              <a:rPr lang="en-US" sz="2200" dirty="0" smtClean="0"/>
              <a:t>The </a:t>
            </a:r>
            <a:r>
              <a:rPr lang="en-US" sz="2200" dirty="0"/>
              <a:t>project team is </a:t>
            </a:r>
            <a:r>
              <a:rPr lang="en-US" sz="2200" dirty="0">
                <a:solidFill>
                  <a:schemeClr val="accent2"/>
                </a:solidFill>
              </a:rPr>
              <a:t>the main executive element </a:t>
            </a:r>
            <a:r>
              <a:rPr lang="en-US" sz="2200" dirty="0"/>
              <a:t>of the project. One of the first tasks of the project planning phase is to establish the project's organizational structure and establish their relationships with the parent organization. The project team is a group of individuals who participate in the implementation of the project's goal and are subject to the management of the project manager during the project period, within the scope of the allocated time or a certain work capacity and within the framework of the assigned competencies and responsibilities.</a:t>
            </a: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35</a:t>
            </a:fld>
            <a:endParaRPr lang="sk-SK"/>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467544" y="285728"/>
            <a:ext cx="7884138" cy="1042982"/>
          </a:xfrm>
          <a:ln>
            <a:miter lim="800000"/>
            <a:headEnd/>
            <a:tailEnd/>
          </a:ln>
          <a:extLst/>
        </p:spPr>
        <p:txBody>
          <a:bodyPr>
            <a:normAutofit/>
          </a:bodyPr>
          <a:lstStyle/>
          <a:p>
            <a:pPr algn="l" eaLnBrk="1" fontAlgn="auto" hangingPunct="1">
              <a:spcAft>
                <a:spcPts val="0"/>
              </a:spcAft>
              <a:defRPr/>
            </a:pPr>
            <a:r>
              <a:rPr lang="sk-SK" sz="2400" b="1" dirty="0" smtClean="0">
                <a:solidFill>
                  <a:schemeClr val="accent2"/>
                </a:solidFill>
              </a:rPr>
              <a:t>PROJECT LIFE CYCLUS</a:t>
            </a:r>
            <a:r>
              <a:rPr lang="sk-SK" sz="2800" dirty="0" smtClean="0">
                <a:solidFill>
                  <a:schemeClr val="tx1"/>
                </a:solidFill>
              </a:rPr>
              <a:t/>
            </a:r>
            <a:br>
              <a:rPr lang="sk-SK" sz="2800" dirty="0" smtClean="0">
                <a:solidFill>
                  <a:schemeClr val="tx1"/>
                </a:solidFill>
              </a:rPr>
            </a:br>
            <a:endParaRPr lang="sk-SK" sz="2800" dirty="0">
              <a:solidFill>
                <a:schemeClr val="tx1"/>
              </a:solidFill>
            </a:endParaRPr>
          </a:p>
        </p:txBody>
      </p:sp>
      <p:sp>
        <p:nvSpPr>
          <p:cNvPr id="40963" name="Podnadpis 4"/>
          <p:cNvSpPr>
            <a:spLocks noGrp="1"/>
          </p:cNvSpPr>
          <p:nvPr>
            <p:ph type="subTitle" idx="1"/>
          </p:nvPr>
        </p:nvSpPr>
        <p:spPr>
          <a:xfrm>
            <a:off x="428596" y="1000084"/>
            <a:ext cx="8429684" cy="5715064"/>
          </a:xfrm>
        </p:spPr>
        <p:txBody>
          <a:bodyPr>
            <a:normAutofit/>
          </a:bodyPr>
          <a:lstStyle/>
          <a:p>
            <a:pPr algn="just">
              <a:lnSpc>
                <a:spcPct val="80000"/>
              </a:lnSpc>
            </a:pPr>
            <a:r>
              <a:rPr lang="en-US" dirty="0"/>
              <a:t>A project is a dynamic system that develops in </a:t>
            </a:r>
            <a:r>
              <a:rPr lang="en-US" dirty="0">
                <a:solidFill>
                  <a:schemeClr val="accent2"/>
                </a:solidFill>
              </a:rPr>
              <a:t>a closed life cycle</a:t>
            </a:r>
            <a:r>
              <a:rPr lang="en-US" dirty="0"/>
              <a:t>. </a:t>
            </a:r>
            <a:endParaRPr lang="sk-SK" dirty="0" smtClean="0"/>
          </a:p>
          <a:p>
            <a:pPr algn="just">
              <a:lnSpc>
                <a:spcPct val="80000"/>
              </a:lnSpc>
            </a:pPr>
            <a:r>
              <a:rPr lang="en-US" dirty="0" smtClean="0"/>
              <a:t>It </a:t>
            </a:r>
            <a:r>
              <a:rPr lang="en-US" dirty="0"/>
              <a:t>is carried out in several </a:t>
            </a:r>
            <a:r>
              <a:rPr lang="en-US" dirty="0" smtClean="0"/>
              <a:t>phases</a:t>
            </a:r>
            <a:r>
              <a:rPr lang="sk-SK" dirty="0" smtClean="0"/>
              <a:t>:</a:t>
            </a:r>
          </a:p>
          <a:p>
            <a:pPr marL="285750" indent="-285750" algn="just">
              <a:lnSpc>
                <a:spcPct val="80000"/>
              </a:lnSpc>
              <a:buFont typeface="Wingdings" panose="05000000000000000000" pitchFamily="2" charset="2"/>
              <a:buChar char="Ø"/>
            </a:pPr>
            <a:r>
              <a:rPr lang="en-US" dirty="0" smtClean="0">
                <a:solidFill>
                  <a:schemeClr val="accent2"/>
                </a:solidFill>
              </a:rPr>
              <a:t>Conceptual </a:t>
            </a:r>
            <a:r>
              <a:rPr lang="en-US" dirty="0">
                <a:solidFill>
                  <a:schemeClr val="accent2"/>
                </a:solidFill>
              </a:rPr>
              <a:t>design </a:t>
            </a:r>
            <a:r>
              <a:rPr lang="en-US" dirty="0"/>
              <a:t>– formulation of basic objectives, assessment of benefits and impacts of project implementation, cost estimates and time required for actual implementation, preliminary risk analysis</a:t>
            </a:r>
            <a:r>
              <a:rPr lang="en-US" dirty="0" smtClean="0"/>
              <a:t>.</a:t>
            </a:r>
            <a:endParaRPr lang="sk-SK" dirty="0" smtClean="0"/>
          </a:p>
          <a:p>
            <a:pPr marL="285750" indent="-285750" algn="just">
              <a:lnSpc>
                <a:spcPct val="80000"/>
              </a:lnSpc>
              <a:buFont typeface="Wingdings" panose="05000000000000000000" pitchFamily="2" charset="2"/>
              <a:buChar char="Ø"/>
            </a:pPr>
            <a:endParaRPr lang="sk-SK" dirty="0" smtClean="0"/>
          </a:p>
          <a:p>
            <a:pPr marL="285750" indent="-285750" algn="just">
              <a:lnSpc>
                <a:spcPct val="80000"/>
              </a:lnSpc>
              <a:buFont typeface="Wingdings" panose="05000000000000000000" pitchFamily="2" charset="2"/>
              <a:buChar char="Ø"/>
            </a:pPr>
            <a:r>
              <a:rPr lang="en-US" dirty="0" smtClean="0">
                <a:solidFill>
                  <a:schemeClr val="accent2"/>
                </a:solidFill>
              </a:rPr>
              <a:t>Project </a:t>
            </a:r>
            <a:r>
              <a:rPr lang="en-US" dirty="0">
                <a:solidFill>
                  <a:schemeClr val="accent2"/>
                </a:solidFill>
              </a:rPr>
              <a:t>definition </a:t>
            </a:r>
            <a:r>
              <a:rPr lang="en-US" dirty="0"/>
              <a:t>– specification of the outputs of the first phase – diversification of objectives, calculation of subsystems and their internal interfaces, preparation of methodologies and available knowledge and skills, identification of resources, setting a realistic time frame and cost calculation, definition of risks, preparation of detailed plans for project implementation</a:t>
            </a:r>
            <a:r>
              <a:rPr lang="en-US" dirty="0" smtClean="0"/>
              <a:t>.</a:t>
            </a:r>
            <a:endParaRPr lang="sk-SK" dirty="0" smtClean="0"/>
          </a:p>
          <a:p>
            <a:pPr marL="285750" indent="-285750" algn="just">
              <a:lnSpc>
                <a:spcPct val="80000"/>
              </a:lnSpc>
              <a:buFont typeface="Wingdings" panose="05000000000000000000" pitchFamily="2" charset="2"/>
              <a:buChar char="Ø"/>
            </a:pPr>
            <a:endParaRPr lang="sk-SK" dirty="0" smtClean="0"/>
          </a:p>
          <a:p>
            <a:pPr marL="285750" indent="-285750" algn="just">
              <a:lnSpc>
                <a:spcPct val="80000"/>
              </a:lnSpc>
              <a:buFont typeface="Wingdings" panose="05000000000000000000" pitchFamily="2" charset="2"/>
              <a:buChar char="Ø"/>
            </a:pPr>
            <a:r>
              <a:rPr lang="en-US" dirty="0" smtClean="0">
                <a:solidFill>
                  <a:schemeClr val="accent2"/>
                </a:solidFill>
              </a:rPr>
              <a:t>Implementation/execution</a:t>
            </a:r>
            <a:r>
              <a:rPr lang="en-US" dirty="0">
                <a:solidFill>
                  <a:schemeClr val="accent2"/>
                </a:solidFill>
              </a:rPr>
              <a:t>/ </a:t>
            </a:r>
            <a:r>
              <a:rPr lang="en-US" dirty="0"/>
              <a:t>– actual implementation or completion of the project – management of work and subcontracts, control of progress according to the schedule and budget, management of communication and necessary project documentation, quality control and effectiveness of achieving individual partial goals, testing of outputs, preparation of documentation as a basis for using the project subject and creation of a support plan in the operational period.</a:t>
            </a:r>
            <a:endParaRPr lang="sk-SK" sz="18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36</a:t>
            </a:fld>
            <a:endParaRPr lang="sk-SK"/>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odnadpis 4"/>
          <p:cNvSpPr>
            <a:spLocks noGrp="1"/>
          </p:cNvSpPr>
          <p:nvPr>
            <p:ph type="subTitle" idx="1"/>
          </p:nvPr>
        </p:nvSpPr>
        <p:spPr>
          <a:xfrm>
            <a:off x="500034" y="857232"/>
            <a:ext cx="7854950" cy="5500688"/>
          </a:xfrm>
        </p:spPr>
        <p:txBody>
          <a:bodyPr>
            <a:normAutofit/>
          </a:bodyPr>
          <a:lstStyle/>
          <a:p>
            <a:pPr marL="285750" indent="-285750" algn="just">
              <a:lnSpc>
                <a:spcPct val="80000"/>
              </a:lnSpc>
              <a:buFont typeface="Wingdings" panose="05000000000000000000" pitchFamily="2" charset="2"/>
              <a:buChar char="Ø"/>
            </a:pPr>
            <a:r>
              <a:rPr lang="en-US" dirty="0">
                <a:solidFill>
                  <a:schemeClr val="accent2"/>
                </a:solidFill>
              </a:rPr>
              <a:t>Operational period </a:t>
            </a:r>
            <a:r>
              <a:rPr lang="en-US" dirty="0"/>
              <a:t>– actual use of the project object – integration of the project object into the existing organizational systems of the user company, assessment of the technological, social and economic impacts of the implemented project within the framework of the assumptions given in the conceptual period, feedback for planning further projects and assessment of the level of cooperating systems</a:t>
            </a:r>
            <a:r>
              <a:rPr lang="en-US" dirty="0" smtClean="0"/>
              <a:t>.</a:t>
            </a:r>
            <a:endParaRPr lang="sk-SK" dirty="0" smtClean="0"/>
          </a:p>
          <a:p>
            <a:pPr marL="285750" indent="-285750" algn="just">
              <a:lnSpc>
                <a:spcPct val="80000"/>
              </a:lnSpc>
              <a:buFont typeface="Wingdings" panose="05000000000000000000" pitchFamily="2" charset="2"/>
              <a:buChar char="Ø"/>
            </a:pPr>
            <a:r>
              <a:rPr lang="en-US" dirty="0" smtClean="0">
                <a:solidFill>
                  <a:schemeClr val="accent2"/>
                </a:solidFill>
              </a:rPr>
              <a:t>Project </a:t>
            </a:r>
            <a:r>
              <a:rPr lang="en-US" dirty="0">
                <a:solidFill>
                  <a:schemeClr val="accent2"/>
                </a:solidFill>
              </a:rPr>
              <a:t>retirement </a:t>
            </a:r>
            <a:r>
              <a:rPr lang="en-US" dirty="0"/>
              <a:t>– ​​transfer of the project object to the support stage and to the possible responsibility of the organization providing support, transfer of resources (e.g. workers or technologies) to other projects, processing of lessons learned and experience gained from managing the given project</a:t>
            </a:r>
            <a:r>
              <a:rPr lang="en-US" dirty="0" smtClean="0"/>
              <a:t>.</a:t>
            </a:r>
            <a:endParaRPr lang="sk-SK" dirty="0" smtClean="0"/>
          </a:p>
          <a:p>
            <a:pPr algn="just">
              <a:lnSpc>
                <a:spcPct val="80000"/>
              </a:lnSpc>
            </a:pPr>
            <a:endParaRPr lang="sk-SK" dirty="0"/>
          </a:p>
          <a:p>
            <a:pPr algn="just">
              <a:lnSpc>
                <a:spcPct val="80000"/>
              </a:lnSpc>
            </a:pPr>
            <a:r>
              <a:rPr lang="en-US" dirty="0" smtClean="0"/>
              <a:t>In </a:t>
            </a:r>
            <a:r>
              <a:rPr lang="en-US" dirty="0"/>
              <a:t>general, the phases of the </a:t>
            </a:r>
            <a:r>
              <a:rPr lang="en-US" dirty="0">
                <a:solidFill>
                  <a:schemeClr val="accent2"/>
                </a:solidFill>
              </a:rPr>
              <a:t>project life cycle define</a:t>
            </a:r>
            <a:r>
              <a:rPr lang="en-US" dirty="0" smtClean="0"/>
              <a:t>:</a:t>
            </a:r>
            <a:endParaRPr lang="sk-SK" dirty="0" smtClean="0"/>
          </a:p>
          <a:p>
            <a:pPr marL="285750" indent="-285750" algn="just">
              <a:lnSpc>
                <a:spcPct val="80000"/>
              </a:lnSpc>
              <a:buFont typeface="Arial" panose="020B0604020202020204" pitchFamily="34" charset="0"/>
              <a:buChar char="•"/>
            </a:pPr>
            <a:r>
              <a:rPr lang="en-US" dirty="0" smtClean="0"/>
              <a:t>what </a:t>
            </a:r>
            <a:r>
              <a:rPr lang="en-US" dirty="0"/>
              <a:t>type of work is to be performed at the relevant stage of project </a:t>
            </a:r>
            <a:r>
              <a:rPr lang="en-US" dirty="0" smtClean="0"/>
              <a:t>development</a:t>
            </a:r>
            <a:endParaRPr lang="sk-SK" dirty="0" smtClean="0"/>
          </a:p>
          <a:p>
            <a:pPr marL="285750" indent="-285750" algn="just">
              <a:lnSpc>
                <a:spcPct val="80000"/>
              </a:lnSpc>
              <a:buFont typeface="Arial" panose="020B0604020202020204" pitchFamily="34" charset="0"/>
              <a:buChar char="•"/>
            </a:pPr>
            <a:r>
              <a:rPr lang="en-US" dirty="0" smtClean="0"/>
              <a:t>what </a:t>
            </a:r>
            <a:r>
              <a:rPr lang="en-US" dirty="0"/>
              <a:t>specific outputs are generated in individual phases, how are they verified and </a:t>
            </a:r>
            <a:r>
              <a:rPr lang="en-US" dirty="0" smtClean="0"/>
              <a:t>evaluated</a:t>
            </a:r>
            <a:endParaRPr lang="sk-SK" dirty="0" smtClean="0"/>
          </a:p>
          <a:p>
            <a:pPr marL="285750" indent="-285750" algn="just">
              <a:lnSpc>
                <a:spcPct val="80000"/>
              </a:lnSpc>
              <a:buFont typeface="Arial" panose="020B0604020202020204" pitchFamily="34" charset="0"/>
              <a:buChar char="•"/>
            </a:pPr>
            <a:r>
              <a:rPr lang="en-US" dirty="0" smtClean="0"/>
              <a:t>who </a:t>
            </a:r>
            <a:r>
              <a:rPr lang="en-US" dirty="0"/>
              <a:t>is involved in the project activities in its individual sections</a:t>
            </a:r>
            <a:r>
              <a:rPr lang="sk-SK" sz="1800" dirty="0" smtClean="0"/>
              <a:t> </a:t>
            </a:r>
          </a:p>
          <a:p>
            <a:pPr marR="0" algn="just" eaLnBrk="1" hangingPunct="1">
              <a:lnSpc>
                <a:spcPct val="80000"/>
              </a:lnSpc>
            </a:pPr>
            <a:endParaRPr lang="sk-SK" sz="18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37</a:t>
            </a:fld>
            <a:endParaRPr lang="sk-SK"/>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0" y="428604"/>
            <a:ext cx="9144000" cy="1643074"/>
          </a:xfrm>
          <a:ln>
            <a:miter lim="800000"/>
            <a:headEnd/>
            <a:tailEnd/>
          </a:ln>
          <a:extLst/>
        </p:spPr>
        <p:txBody>
          <a:bodyPr>
            <a:noAutofit/>
          </a:bodyPr>
          <a:lstStyle/>
          <a:p>
            <a:pPr>
              <a:defRPr/>
            </a:pPr>
            <a:r>
              <a:rPr lang="sk-SK" sz="2800" b="1" dirty="0" smtClean="0">
                <a:solidFill>
                  <a:schemeClr val="accent2"/>
                </a:solidFill>
              </a:rPr>
              <a:t>II.  </a:t>
            </a:r>
            <a:r>
              <a:rPr lang="sk-SK" sz="2800" b="1" dirty="0" err="1">
                <a:solidFill>
                  <a:schemeClr val="accent2"/>
                </a:solidFill>
              </a:rPr>
              <a:t>Investment</a:t>
            </a:r>
            <a:r>
              <a:rPr lang="sk-SK" sz="2800" b="1" dirty="0">
                <a:solidFill>
                  <a:schemeClr val="accent2"/>
                </a:solidFill>
              </a:rPr>
              <a:t> </a:t>
            </a:r>
            <a:r>
              <a:rPr lang="sk-SK" sz="2800" b="1" dirty="0" err="1">
                <a:solidFill>
                  <a:schemeClr val="accent2"/>
                </a:solidFill>
              </a:rPr>
              <a:t>projects</a:t>
            </a:r>
            <a:r>
              <a:rPr lang="sk-SK" sz="2800" b="1" dirty="0">
                <a:solidFill>
                  <a:schemeClr val="accent2"/>
                </a:solidFill>
              </a:rPr>
              <a:t> in </a:t>
            </a:r>
            <a:r>
              <a:rPr lang="sk-SK" sz="2800" b="1" dirty="0" err="1">
                <a:solidFill>
                  <a:schemeClr val="accent2"/>
                </a:solidFill>
              </a:rPr>
              <a:t>construction</a:t>
            </a:r>
            <a:r>
              <a:rPr lang="sk-SK" sz="3200" dirty="0" smtClean="0">
                <a:solidFill>
                  <a:schemeClr val="tx1"/>
                </a:solidFill>
              </a:rPr>
              <a:t/>
            </a:r>
            <a:br>
              <a:rPr lang="sk-SK" sz="3200" dirty="0" smtClean="0">
                <a:solidFill>
                  <a:schemeClr val="tx1"/>
                </a:solidFill>
              </a:rPr>
            </a:br>
            <a:endParaRPr lang="sk-SK" sz="3200" dirty="0">
              <a:solidFill>
                <a:schemeClr val="tx1"/>
              </a:solidFill>
            </a:endParaRPr>
          </a:p>
        </p:txBody>
      </p:sp>
      <p:sp>
        <p:nvSpPr>
          <p:cNvPr id="47107" name="Podnadpis 4"/>
          <p:cNvSpPr>
            <a:spLocks noGrp="1"/>
          </p:cNvSpPr>
          <p:nvPr>
            <p:ph type="subTitle" idx="1"/>
          </p:nvPr>
        </p:nvSpPr>
        <p:spPr>
          <a:xfrm>
            <a:off x="500034" y="2285992"/>
            <a:ext cx="8072437" cy="3857641"/>
          </a:xfrm>
        </p:spPr>
        <p:txBody>
          <a:bodyPr>
            <a:normAutofit lnSpcReduction="10000"/>
          </a:bodyPr>
          <a:lstStyle/>
          <a:p>
            <a:pPr algn="just">
              <a:lnSpc>
                <a:spcPct val="80000"/>
              </a:lnSpc>
            </a:pPr>
            <a:r>
              <a:rPr lang="en-US" sz="2200" dirty="0"/>
              <a:t>The term project management in construction refers to the </a:t>
            </a:r>
            <a:r>
              <a:rPr lang="en-US" sz="2200" dirty="0">
                <a:solidFill>
                  <a:schemeClr val="accent2"/>
                </a:solidFill>
              </a:rPr>
              <a:t>systematic management </a:t>
            </a:r>
            <a:r>
              <a:rPr lang="en-US" sz="2200" dirty="0"/>
              <a:t>of a construction project from its conceptual design to its commissioning. </a:t>
            </a:r>
            <a:endParaRPr lang="sk-SK" sz="2200" dirty="0" smtClean="0"/>
          </a:p>
          <a:p>
            <a:pPr algn="just">
              <a:lnSpc>
                <a:spcPct val="80000"/>
              </a:lnSpc>
            </a:pPr>
            <a:endParaRPr lang="sk-SK" sz="2200" dirty="0" smtClean="0"/>
          </a:p>
          <a:p>
            <a:pPr algn="just">
              <a:lnSpc>
                <a:spcPct val="80000"/>
              </a:lnSpc>
            </a:pPr>
            <a:r>
              <a:rPr lang="en-US" sz="2200" dirty="0">
                <a:solidFill>
                  <a:schemeClr val="accent2"/>
                </a:solidFill>
              </a:rPr>
              <a:t>Investment process</a:t>
            </a:r>
            <a:r>
              <a:rPr lang="en-US" sz="2200" dirty="0"/>
              <a:t>: is the process of production /construction/ of tangible investment assets, including the process of preparation, clarification of purposefulness, efficiency, financing, control, acceptance and handover of the asset for use.</a:t>
            </a:r>
            <a:r>
              <a:rPr lang="sk-SK" sz="2200" dirty="0"/>
              <a:t> </a:t>
            </a:r>
          </a:p>
          <a:p>
            <a:pPr algn="just">
              <a:lnSpc>
                <a:spcPct val="80000"/>
              </a:lnSpc>
            </a:pPr>
            <a:endParaRPr lang="sk-SK" sz="2200" dirty="0" smtClean="0"/>
          </a:p>
          <a:p>
            <a:pPr algn="just">
              <a:lnSpc>
                <a:spcPct val="80000"/>
              </a:lnSpc>
            </a:pPr>
            <a:r>
              <a:rPr lang="en-US" sz="2200" dirty="0" smtClean="0">
                <a:solidFill>
                  <a:schemeClr val="accent2"/>
                </a:solidFill>
              </a:rPr>
              <a:t>It </a:t>
            </a:r>
            <a:r>
              <a:rPr lang="en-US" sz="2200" dirty="0">
                <a:solidFill>
                  <a:schemeClr val="accent2"/>
                </a:solidFill>
              </a:rPr>
              <a:t>is a time-limited period </a:t>
            </a:r>
            <a:r>
              <a:rPr lang="en-US" sz="2200" dirty="0"/>
              <a:t>of preparation and implementation of an investment </a:t>
            </a:r>
            <a:r>
              <a:rPr lang="en-US" sz="2200" dirty="0" err="1"/>
              <a:t>asset.It</a:t>
            </a:r>
            <a:r>
              <a:rPr lang="en-US" sz="2200" dirty="0"/>
              <a:t> includes </a:t>
            </a:r>
            <a:r>
              <a:rPr lang="sk-SK" sz="2200" dirty="0" smtClean="0"/>
              <a:t>4</a:t>
            </a:r>
            <a:r>
              <a:rPr lang="en-US" sz="2200" dirty="0" smtClean="0"/>
              <a:t> </a:t>
            </a:r>
            <a:r>
              <a:rPr lang="en-US" sz="2200" dirty="0"/>
              <a:t>stages</a:t>
            </a:r>
            <a:r>
              <a:rPr lang="en-US" sz="2200" dirty="0" smtClean="0"/>
              <a:t>:</a:t>
            </a:r>
            <a:endParaRPr lang="sk-SK" sz="2200" dirty="0" smtClean="0"/>
          </a:p>
          <a:p>
            <a:pPr algn="just">
              <a:lnSpc>
                <a:spcPct val="80000"/>
              </a:lnSpc>
            </a:pPr>
            <a:r>
              <a:rPr lang="sk-SK" sz="2200" dirty="0" smtClean="0"/>
              <a:t>1.</a:t>
            </a:r>
            <a:r>
              <a:rPr lang="en-US" sz="2200" dirty="0" smtClean="0"/>
              <a:t>Design</a:t>
            </a:r>
            <a:r>
              <a:rPr lang="sk-SK" sz="2200" dirty="0" smtClean="0"/>
              <a:t> 2.</a:t>
            </a:r>
            <a:r>
              <a:rPr lang="en-US" sz="2200" dirty="0" smtClean="0"/>
              <a:t>project</a:t>
            </a:r>
            <a:r>
              <a:rPr lang="sk-SK" sz="2200" dirty="0" smtClean="0"/>
              <a:t> </a:t>
            </a:r>
            <a:r>
              <a:rPr lang="en-US" sz="2200" dirty="0" smtClean="0"/>
              <a:t>competition </a:t>
            </a:r>
            <a:r>
              <a:rPr lang="en-US" sz="2200" dirty="0"/>
              <a:t>/supplier/, </a:t>
            </a:r>
            <a:r>
              <a:rPr lang="sk-SK" sz="2200" dirty="0" smtClean="0"/>
              <a:t>3. </a:t>
            </a:r>
            <a:r>
              <a:rPr lang="en-US" sz="2200" dirty="0" smtClean="0"/>
              <a:t>construction</a:t>
            </a:r>
            <a:r>
              <a:rPr lang="en-US" sz="2200" dirty="0"/>
              <a:t>, </a:t>
            </a:r>
            <a:r>
              <a:rPr lang="sk-SK" sz="2200" dirty="0" smtClean="0"/>
              <a:t>4. </a:t>
            </a:r>
            <a:r>
              <a:rPr lang="sk-SK" sz="2200" dirty="0" err="1" smtClean="0"/>
              <a:t>users</a:t>
            </a:r>
            <a:r>
              <a:rPr lang="sk-SK" sz="2200" dirty="0" smtClean="0"/>
              <a:t> </a:t>
            </a:r>
            <a:r>
              <a:rPr lang="sk-SK" sz="2200" dirty="0" err="1" smtClean="0"/>
              <a:t>permission</a:t>
            </a:r>
            <a:endParaRPr lang="sk-SK" sz="2200" dirty="0" smtClean="0"/>
          </a:p>
          <a:p>
            <a:pPr marR="0" algn="just" eaLnBrk="1" hangingPunct="1">
              <a:lnSpc>
                <a:spcPct val="80000"/>
              </a:lnSpc>
            </a:pPr>
            <a:endParaRPr lang="sk-SK" sz="22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38</a:t>
            </a:fld>
            <a:endParaRPr lang="sk-SK"/>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3"/>
          <p:cNvSpPr>
            <a:spLocks noGrp="1"/>
          </p:cNvSpPr>
          <p:nvPr>
            <p:ph type="subTitle" idx="1"/>
          </p:nvPr>
        </p:nvSpPr>
        <p:spPr>
          <a:xfrm>
            <a:off x="450850" y="465030"/>
            <a:ext cx="7854950" cy="5857875"/>
          </a:xfrm>
        </p:spPr>
        <p:txBody>
          <a:bodyPr>
            <a:normAutofit/>
          </a:bodyPr>
          <a:lstStyle/>
          <a:p>
            <a:pPr algn="just">
              <a:lnSpc>
                <a:spcPct val="80000"/>
              </a:lnSpc>
            </a:pPr>
            <a:r>
              <a:rPr lang="sk-SK" sz="2000" dirty="0" smtClean="0"/>
              <a:t>I</a:t>
            </a:r>
            <a:r>
              <a:rPr lang="en-US" sz="2000" dirty="0" err="1" smtClean="0"/>
              <a:t>nvestor</a:t>
            </a:r>
            <a:r>
              <a:rPr lang="en-US" sz="2000" dirty="0" smtClean="0"/>
              <a:t> </a:t>
            </a:r>
            <a:r>
              <a:rPr lang="en-US" sz="2000" dirty="0"/>
              <a:t>functions</a:t>
            </a:r>
            <a:r>
              <a:rPr lang="en-US" sz="2000" dirty="0" smtClean="0"/>
              <a:t>:</a:t>
            </a:r>
            <a:endParaRPr lang="sk-SK" sz="2000" dirty="0" smtClean="0"/>
          </a:p>
          <a:p>
            <a:pPr algn="just">
              <a:lnSpc>
                <a:spcPct val="80000"/>
              </a:lnSpc>
            </a:pPr>
            <a:endParaRPr lang="sk-SK" sz="2000" dirty="0" smtClean="0"/>
          </a:p>
          <a:p>
            <a:pPr marL="342900" indent="-342900" algn="just">
              <a:lnSpc>
                <a:spcPct val="80000"/>
              </a:lnSpc>
              <a:buFont typeface="Wingdings" panose="05000000000000000000" pitchFamily="2" charset="2"/>
              <a:buChar char="Ø"/>
            </a:pPr>
            <a:r>
              <a:rPr lang="en-US" sz="2000" dirty="0" smtClean="0"/>
              <a:t>securing </a:t>
            </a:r>
            <a:r>
              <a:rPr lang="en-US" sz="2000" dirty="0">
                <a:solidFill>
                  <a:schemeClr val="accent2"/>
                </a:solidFill>
              </a:rPr>
              <a:t>financial resources </a:t>
            </a:r>
            <a:r>
              <a:rPr lang="en-US" sz="2000" dirty="0"/>
              <a:t>for the </a:t>
            </a:r>
            <a:r>
              <a:rPr lang="sk-SK" sz="2000" dirty="0" smtClean="0"/>
              <a:t>design, </a:t>
            </a:r>
            <a:r>
              <a:rPr lang="sk-SK" sz="2000" dirty="0" err="1" smtClean="0"/>
              <a:t>constructing</a:t>
            </a:r>
            <a:r>
              <a:rPr lang="en-US" sz="2000" dirty="0" smtClean="0"/>
              <a:t> </a:t>
            </a:r>
            <a:r>
              <a:rPr lang="en-US" sz="2000" dirty="0"/>
              <a:t>and implementation of the </a:t>
            </a:r>
            <a:r>
              <a:rPr lang="en-US" sz="2000" dirty="0" smtClean="0"/>
              <a:t>project</a:t>
            </a:r>
            <a:endParaRPr lang="sk-SK" sz="2000" dirty="0" smtClean="0"/>
          </a:p>
          <a:p>
            <a:pPr marL="342900" indent="-342900" algn="just">
              <a:lnSpc>
                <a:spcPct val="80000"/>
              </a:lnSpc>
              <a:buFont typeface="Wingdings" panose="05000000000000000000" pitchFamily="2" charset="2"/>
              <a:buChar char="Ø"/>
            </a:pPr>
            <a:r>
              <a:rPr lang="en-US" sz="2000" dirty="0" smtClean="0"/>
              <a:t>selecting </a:t>
            </a:r>
            <a:r>
              <a:rPr lang="en-US" sz="2000" dirty="0"/>
              <a:t>the </a:t>
            </a:r>
            <a:r>
              <a:rPr lang="en-US" sz="2000" dirty="0">
                <a:solidFill>
                  <a:schemeClr val="accent2"/>
                </a:solidFill>
              </a:rPr>
              <a:t>most effective project </a:t>
            </a:r>
            <a:r>
              <a:rPr lang="en-US" sz="2000" dirty="0"/>
              <a:t>- from the </a:t>
            </a:r>
            <a:r>
              <a:rPr lang="en-US" sz="2000" dirty="0" smtClean="0"/>
              <a:t>variants</a:t>
            </a: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selecting </a:t>
            </a:r>
            <a:r>
              <a:rPr lang="en-US" sz="2000" dirty="0">
                <a:solidFill>
                  <a:schemeClr val="accent2"/>
                </a:solidFill>
              </a:rPr>
              <a:t>and preparing </a:t>
            </a:r>
            <a:r>
              <a:rPr lang="en-US" sz="2000" dirty="0" smtClean="0">
                <a:solidFill>
                  <a:schemeClr val="accent2"/>
                </a:solidFill>
              </a:rPr>
              <a:t>land</a:t>
            </a:r>
            <a:r>
              <a:rPr lang="sk-SK" sz="2000" dirty="0" smtClean="0">
                <a:solidFill>
                  <a:schemeClr val="accent2"/>
                </a:solidFill>
              </a:rPr>
              <a:t> </a:t>
            </a:r>
            <a:r>
              <a:rPr lang="en-US" sz="2000" dirty="0" smtClean="0">
                <a:solidFill>
                  <a:schemeClr val="accent2"/>
                </a:solidFill>
              </a:rPr>
              <a:t>property</a:t>
            </a:r>
            <a:endParaRPr lang="sk-SK" sz="2000" dirty="0" smtClean="0">
              <a:solidFill>
                <a:schemeClr val="accent2"/>
              </a:solidFill>
            </a:endParaRPr>
          </a:p>
          <a:p>
            <a:pPr marL="342900" indent="-342900" algn="just">
              <a:lnSpc>
                <a:spcPct val="80000"/>
              </a:lnSpc>
              <a:buFont typeface="Wingdings" panose="05000000000000000000" pitchFamily="2" charset="2"/>
              <a:buChar char="Ø"/>
            </a:pPr>
            <a:r>
              <a:rPr lang="en-US" sz="2000" dirty="0" smtClean="0">
                <a:solidFill>
                  <a:schemeClr val="accent2"/>
                </a:solidFill>
              </a:rPr>
              <a:t>legal </a:t>
            </a:r>
            <a:r>
              <a:rPr lang="en-US" sz="2000" dirty="0">
                <a:solidFill>
                  <a:schemeClr val="accent2"/>
                </a:solidFill>
              </a:rPr>
              <a:t>settlement of land, </a:t>
            </a:r>
            <a:r>
              <a:rPr lang="en-US" sz="2000" dirty="0"/>
              <a:t>geometric plan, consents, purchase and sale </a:t>
            </a:r>
            <a:r>
              <a:rPr lang="en-US" sz="2000" dirty="0" smtClean="0"/>
              <a:t>contracts</a:t>
            </a: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project </a:t>
            </a:r>
            <a:r>
              <a:rPr lang="en-US" sz="2000" dirty="0">
                <a:solidFill>
                  <a:schemeClr val="accent2"/>
                </a:solidFill>
              </a:rPr>
              <a:t>documentation for the </a:t>
            </a:r>
            <a:r>
              <a:rPr lang="en-US" sz="2000" dirty="0" smtClean="0">
                <a:solidFill>
                  <a:schemeClr val="accent2"/>
                </a:solidFill>
              </a:rPr>
              <a:t>construction</a:t>
            </a: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environmental </a:t>
            </a:r>
            <a:r>
              <a:rPr lang="en-US" sz="2000" dirty="0">
                <a:solidFill>
                  <a:schemeClr val="accent2"/>
                </a:solidFill>
              </a:rPr>
              <a:t>study </a:t>
            </a:r>
            <a:r>
              <a:rPr lang="en-US" sz="2000" dirty="0"/>
              <a:t>for the </a:t>
            </a:r>
            <a:r>
              <a:rPr lang="en-US" sz="2000" dirty="0" smtClean="0"/>
              <a:t>construction</a:t>
            </a:r>
            <a:endParaRPr lang="sk-SK" sz="2000" dirty="0" smtClean="0"/>
          </a:p>
          <a:p>
            <a:pPr marL="342900" indent="-342900" algn="just">
              <a:lnSpc>
                <a:spcPct val="80000"/>
              </a:lnSpc>
              <a:buFont typeface="Wingdings" panose="05000000000000000000" pitchFamily="2" charset="2"/>
              <a:buChar char="Ø"/>
            </a:pPr>
            <a:r>
              <a:rPr lang="sk-SK" sz="2000" dirty="0" smtClean="0"/>
              <a:t>re</a:t>
            </a:r>
            <a:r>
              <a:rPr lang="en-US" sz="2000" dirty="0" err="1" smtClean="0"/>
              <a:t>quirements</a:t>
            </a:r>
            <a:r>
              <a:rPr lang="en-US" sz="2000" dirty="0" smtClean="0"/>
              <a:t> </a:t>
            </a:r>
            <a:r>
              <a:rPr lang="en-US" sz="2000" dirty="0"/>
              <a:t>for connection to </a:t>
            </a:r>
            <a:r>
              <a:rPr lang="en-US" sz="2000" dirty="0">
                <a:solidFill>
                  <a:schemeClr val="accent2"/>
                </a:solidFill>
              </a:rPr>
              <a:t>engineering </a:t>
            </a:r>
            <a:r>
              <a:rPr lang="en-US" sz="2000" dirty="0" smtClean="0">
                <a:solidFill>
                  <a:schemeClr val="accent2"/>
                </a:solidFill>
              </a:rPr>
              <a:t>networks</a:t>
            </a:r>
            <a:endParaRPr lang="sk-SK" sz="2000" dirty="0" smtClean="0">
              <a:solidFill>
                <a:schemeClr val="accent2"/>
              </a:solidFill>
            </a:endParaRPr>
          </a:p>
          <a:p>
            <a:pPr marL="342900" indent="-342900" algn="just">
              <a:lnSpc>
                <a:spcPct val="80000"/>
              </a:lnSpc>
              <a:buFont typeface="Wingdings" panose="05000000000000000000" pitchFamily="2" charset="2"/>
              <a:buChar char="Ø"/>
            </a:pPr>
            <a:r>
              <a:rPr lang="en-US" sz="2000" dirty="0" smtClean="0"/>
              <a:t>selection </a:t>
            </a:r>
            <a:r>
              <a:rPr lang="en-US" sz="2000" dirty="0"/>
              <a:t>of </a:t>
            </a:r>
            <a:r>
              <a:rPr lang="en-US" sz="2000" dirty="0">
                <a:solidFill>
                  <a:schemeClr val="accent2"/>
                </a:solidFill>
              </a:rPr>
              <a:t>suppliers </a:t>
            </a:r>
            <a:r>
              <a:rPr lang="sk-SK" sz="2000" dirty="0" smtClean="0">
                <a:solidFill>
                  <a:schemeClr val="accent2"/>
                </a:solidFill>
              </a:rPr>
              <a:t>/tendre</a:t>
            </a:r>
            <a:r>
              <a:rPr lang="sk-SK" sz="2000" dirty="0" smtClean="0"/>
              <a:t>/ </a:t>
            </a:r>
            <a:r>
              <a:rPr lang="en-US" sz="2000" dirty="0" smtClean="0"/>
              <a:t>for construction </a:t>
            </a:r>
            <a:r>
              <a:rPr lang="en-US" sz="2000" dirty="0"/>
              <a:t>and technological </a:t>
            </a:r>
            <a:r>
              <a:rPr lang="en-US" sz="2000" dirty="0" smtClean="0"/>
              <a:t>parts</a:t>
            </a: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technical </a:t>
            </a:r>
            <a:r>
              <a:rPr lang="en-US" sz="2000" dirty="0">
                <a:solidFill>
                  <a:schemeClr val="accent2"/>
                </a:solidFill>
              </a:rPr>
              <a:t>supervision </a:t>
            </a:r>
            <a:r>
              <a:rPr lang="en-US" sz="2000" dirty="0"/>
              <a:t>at the construction site</a:t>
            </a:r>
            <a:r>
              <a:rPr lang="en-US" sz="2000" dirty="0" smtClean="0"/>
              <a:t>,</a:t>
            </a:r>
            <a:endParaRPr lang="sk-SK" sz="2000" dirty="0" smtClean="0"/>
          </a:p>
          <a:p>
            <a:pPr marL="342900" indent="-342900" algn="just">
              <a:lnSpc>
                <a:spcPct val="80000"/>
              </a:lnSpc>
              <a:buFont typeface="Wingdings" panose="05000000000000000000" pitchFamily="2" charset="2"/>
              <a:buChar char="Ø"/>
            </a:pPr>
            <a:r>
              <a:rPr lang="en-US" sz="2000" dirty="0" smtClean="0">
                <a:solidFill>
                  <a:schemeClr val="accent2"/>
                </a:solidFill>
              </a:rPr>
              <a:t> </a:t>
            </a:r>
            <a:r>
              <a:rPr lang="en-US" sz="2000" dirty="0">
                <a:solidFill>
                  <a:schemeClr val="accent2"/>
                </a:solidFill>
              </a:rPr>
              <a:t>construction </a:t>
            </a:r>
            <a:r>
              <a:rPr lang="en-US" sz="2000" dirty="0" smtClean="0">
                <a:solidFill>
                  <a:schemeClr val="accent2"/>
                </a:solidFill>
              </a:rPr>
              <a:t>control</a:t>
            </a:r>
            <a:r>
              <a:rPr lang="sk-SK" sz="2000" dirty="0" smtClean="0">
                <a:solidFill>
                  <a:schemeClr val="accent2"/>
                </a:solidFill>
              </a:rPr>
              <a:t> </a:t>
            </a:r>
            <a:r>
              <a:rPr lang="en-US" sz="2000" dirty="0" smtClean="0">
                <a:solidFill>
                  <a:schemeClr val="accent2"/>
                </a:solidFill>
              </a:rPr>
              <a:t>takeover </a:t>
            </a:r>
            <a:r>
              <a:rPr lang="en-US" sz="2000" dirty="0">
                <a:solidFill>
                  <a:schemeClr val="accent2"/>
                </a:solidFill>
              </a:rPr>
              <a:t>of the construction, </a:t>
            </a:r>
            <a:endParaRPr lang="sk-SK" sz="2000" dirty="0" smtClean="0">
              <a:solidFill>
                <a:schemeClr val="accent2"/>
              </a:solidFill>
            </a:endParaRPr>
          </a:p>
          <a:p>
            <a:pPr marL="342900" indent="-342900" algn="just">
              <a:lnSpc>
                <a:spcPct val="80000"/>
              </a:lnSpc>
              <a:buFont typeface="Wingdings" panose="05000000000000000000" pitchFamily="2" charset="2"/>
              <a:buChar char="Ø"/>
            </a:pPr>
            <a:r>
              <a:rPr lang="en-US" sz="2000" dirty="0" smtClean="0">
                <a:solidFill>
                  <a:schemeClr val="accent2"/>
                </a:solidFill>
              </a:rPr>
              <a:t>final </a:t>
            </a:r>
            <a:r>
              <a:rPr lang="en-US" sz="2000" dirty="0">
                <a:solidFill>
                  <a:schemeClr val="accent2"/>
                </a:solidFill>
              </a:rPr>
              <a:t>approval, </a:t>
            </a:r>
            <a:r>
              <a:rPr lang="en-US" sz="2000" dirty="0"/>
              <a:t>occupancy </a:t>
            </a:r>
            <a:r>
              <a:rPr lang="en-US" sz="2000" dirty="0" smtClean="0"/>
              <a:t>permit</a:t>
            </a:r>
            <a:r>
              <a:rPr lang="sk-SK" sz="2000" dirty="0" smtClean="0"/>
              <a:t> </a:t>
            </a:r>
            <a:r>
              <a:rPr lang="en-US" sz="2000" dirty="0" smtClean="0"/>
              <a:t>evaluation </a:t>
            </a:r>
            <a:r>
              <a:rPr lang="en-US" sz="2000" dirty="0"/>
              <a:t>of the implemented construction project</a:t>
            </a: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39</a:t>
            </a:fld>
            <a:endParaRPr lang="sk-SK"/>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476672"/>
            <a:ext cx="8748464" cy="914978"/>
          </a:xfrm>
          <a:ln>
            <a:miter lim="800000"/>
            <a:headEnd/>
            <a:tailEnd/>
          </a:ln>
          <a:extLst/>
        </p:spPr>
        <p:txBody>
          <a:bodyPr>
            <a:noAutofit/>
          </a:bodyPr>
          <a:lstStyle/>
          <a:p>
            <a:pPr algn="l" eaLnBrk="1" fontAlgn="auto" hangingPunct="1">
              <a:spcAft>
                <a:spcPts val="0"/>
              </a:spcAft>
              <a:defRPr/>
            </a:pPr>
            <a:r>
              <a:rPr lang="sk-SK" sz="2800" b="1" dirty="0" smtClean="0">
                <a:solidFill>
                  <a:schemeClr val="accent2"/>
                </a:solidFill>
                <a:effectLst>
                  <a:outerShdw blurRad="38100" dist="38100" dir="2700000" algn="tl">
                    <a:srgbClr val="000000">
                      <a:alpha val="43137"/>
                    </a:srgbClr>
                  </a:outerShdw>
                </a:effectLst>
              </a:rPr>
              <a:t>I. PROJECT MANAGEMNT - </a:t>
            </a:r>
            <a:r>
              <a:rPr lang="sk-SK" sz="2800" b="1" dirty="0" err="1" smtClean="0">
                <a:solidFill>
                  <a:schemeClr val="accent2"/>
                </a:solidFill>
                <a:effectLst>
                  <a:outerShdw blurRad="38100" dist="38100" dir="2700000" algn="tl">
                    <a:srgbClr val="000000">
                      <a:alpha val="43137"/>
                    </a:srgbClr>
                  </a:outerShdw>
                </a:effectLst>
              </a:rPr>
              <a:t>principles</a:t>
            </a:r>
            <a:endParaRPr lang="sk-SK" sz="2800" b="1" dirty="0">
              <a:solidFill>
                <a:schemeClr val="accent2"/>
              </a:solidFill>
              <a:effectLst>
                <a:outerShdw blurRad="38100" dist="38100" dir="2700000" algn="tl">
                  <a:srgbClr val="000000">
                    <a:alpha val="43137"/>
                  </a:srgbClr>
                </a:outerShdw>
              </a:effectLst>
            </a:endParaRPr>
          </a:p>
        </p:txBody>
      </p:sp>
      <p:sp>
        <p:nvSpPr>
          <p:cNvPr id="9219" name="Podnadpis 2"/>
          <p:cNvSpPr>
            <a:spLocks noGrp="1"/>
          </p:cNvSpPr>
          <p:nvPr>
            <p:ph type="subTitle" idx="1"/>
          </p:nvPr>
        </p:nvSpPr>
        <p:spPr>
          <a:xfrm>
            <a:off x="428596" y="1643050"/>
            <a:ext cx="7854950" cy="4643470"/>
          </a:xfrm>
        </p:spPr>
        <p:txBody>
          <a:bodyPr/>
          <a:lstStyle/>
          <a:p>
            <a:pPr marL="285750" indent="-285750" algn="l">
              <a:buFont typeface="Wingdings" panose="05000000000000000000" pitchFamily="2" charset="2"/>
              <a:buChar char="Ø"/>
            </a:pPr>
            <a:r>
              <a:rPr lang="en-US" sz="2400" dirty="0"/>
              <a:t>Basic </a:t>
            </a:r>
            <a:r>
              <a:rPr lang="en-US" sz="2400" dirty="0" smtClean="0"/>
              <a:t>terminology</a:t>
            </a:r>
            <a:endParaRPr lang="sk-SK" sz="2400" dirty="0" smtClean="0"/>
          </a:p>
          <a:p>
            <a:pPr marL="285750" indent="-285750" algn="l">
              <a:buFont typeface="Wingdings" panose="05000000000000000000" pitchFamily="2" charset="2"/>
              <a:buChar char="Ø"/>
            </a:pPr>
            <a:r>
              <a:rPr lang="en-US" sz="2400" dirty="0" smtClean="0"/>
              <a:t>Characteristics </a:t>
            </a:r>
            <a:r>
              <a:rPr lang="en-US" sz="2400" dirty="0"/>
              <a:t>of project </a:t>
            </a:r>
            <a:r>
              <a:rPr lang="en-US" sz="2400" dirty="0" smtClean="0"/>
              <a:t>management</a:t>
            </a:r>
            <a:endParaRPr lang="sk-SK" sz="2400" dirty="0" smtClean="0"/>
          </a:p>
          <a:p>
            <a:pPr marL="285750" indent="-285750" algn="l">
              <a:buFont typeface="Wingdings" panose="05000000000000000000" pitchFamily="2" charset="2"/>
              <a:buChar char="Ø"/>
            </a:pPr>
            <a:r>
              <a:rPr lang="en-US" sz="2400" dirty="0" smtClean="0"/>
              <a:t>Object </a:t>
            </a:r>
            <a:r>
              <a:rPr lang="en-US" sz="2400" dirty="0"/>
              <a:t>and structure of project </a:t>
            </a:r>
            <a:r>
              <a:rPr lang="en-US" sz="2400" dirty="0" smtClean="0"/>
              <a:t>management</a:t>
            </a:r>
            <a:endParaRPr lang="sk-SK" sz="2400" dirty="0" smtClean="0"/>
          </a:p>
          <a:p>
            <a:pPr marL="285750" indent="-285750" algn="l">
              <a:buFont typeface="Wingdings" panose="05000000000000000000" pitchFamily="2" charset="2"/>
              <a:buChar char="Ø"/>
            </a:pPr>
            <a:r>
              <a:rPr lang="en-US" sz="2400" dirty="0" err="1" smtClean="0"/>
              <a:t>ProjectProject</a:t>
            </a:r>
            <a:r>
              <a:rPr lang="en-US" sz="2400" dirty="0" smtClean="0"/>
              <a:t> features</a:t>
            </a:r>
            <a:endParaRPr lang="sk-SK" sz="2400" dirty="0" smtClean="0"/>
          </a:p>
          <a:p>
            <a:pPr marL="285750" indent="-285750" algn="l">
              <a:buFont typeface="Wingdings" panose="05000000000000000000" pitchFamily="2" charset="2"/>
              <a:buChar char="Ø"/>
            </a:pPr>
            <a:r>
              <a:rPr lang="en-US" sz="2400" dirty="0" smtClean="0"/>
              <a:t>Project organization</a:t>
            </a:r>
            <a:endParaRPr lang="sk-SK" sz="2400" dirty="0" smtClean="0"/>
          </a:p>
          <a:p>
            <a:pPr marL="285750" indent="-285750" algn="l">
              <a:buFont typeface="Wingdings" panose="05000000000000000000" pitchFamily="2" charset="2"/>
              <a:buChar char="Ø"/>
            </a:pPr>
            <a:r>
              <a:rPr lang="en-US" sz="2400" dirty="0" smtClean="0"/>
              <a:t>Stakeholders </a:t>
            </a:r>
            <a:endParaRPr lang="sk-SK" sz="2400" dirty="0" smtClean="0"/>
          </a:p>
          <a:p>
            <a:pPr marL="285750" indent="-285750" algn="l">
              <a:buFont typeface="Wingdings" panose="05000000000000000000" pitchFamily="2" charset="2"/>
              <a:buChar char="Ø"/>
            </a:pPr>
            <a:r>
              <a:rPr lang="en-US" sz="2400" dirty="0" smtClean="0"/>
              <a:t>Participants</a:t>
            </a:r>
            <a:endParaRPr lang="sk-SK" sz="2400" dirty="0" smtClean="0"/>
          </a:p>
          <a:p>
            <a:pPr marL="285750" indent="-285750" algn="l">
              <a:buFont typeface="Wingdings" panose="05000000000000000000" pitchFamily="2" charset="2"/>
              <a:buChar char="Ø"/>
            </a:pPr>
            <a:r>
              <a:rPr lang="en-US" sz="2400" dirty="0" smtClean="0"/>
              <a:t>Project </a:t>
            </a:r>
            <a:r>
              <a:rPr lang="en-US" sz="2400" dirty="0"/>
              <a:t>organizational </a:t>
            </a:r>
            <a:r>
              <a:rPr lang="en-US" sz="2400" dirty="0" smtClean="0"/>
              <a:t>structure</a:t>
            </a:r>
            <a:endParaRPr lang="sk-SK" sz="2400" dirty="0" smtClean="0"/>
          </a:p>
          <a:p>
            <a:pPr marL="285750" indent="-285750" algn="l">
              <a:buFont typeface="Wingdings" panose="05000000000000000000" pitchFamily="2" charset="2"/>
              <a:buChar char="Ø"/>
            </a:pPr>
            <a:r>
              <a:rPr lang="en-US" sz="2400" dirty="0" smtClean="0"/>
              <a:t>Project </a:t>
            </a:r>
            <a:r>
              <a:rPr lang="en-US" sz="2400" dirty="0"/>
              <a:t>life cycle and project phases</a:t>
            </a:r>
            <a:r>
              <a:rPr lang="sk-SK" sz="2400" dirty="0" smtClean="0"/>
              <a:t> </a:t>
            </a:r>
          </a:p>
          <a:p>
            <a:pPr marL="285750" marR="0" indent="-285750" algn="l" eaLnBrk="1" hangingPunct="1">
              <a:buFont typeface="Wingdings" panose="05000000000000000000" pitchFamily="2" charset="2"/>
              <a:buChar char="Ø"/>
            </a:pPr>
            <a:endParaRPr lang="sk-SK" sz="1600" dirty="0" smtClean="0"/>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4</a:t>
            </a:fld>
            <a:endParaRPr lang="sk-SK"/>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Obrázok 5"/>
          <p:cNvPicPr>
            <a:picLocks noChangeAspect="1" noChangeArrowheads="1"/>
          </p:cNvPicPr>
          <p:nvPr/>
        </p:nvPicPr>
        <p:blipFill>
          <a:blip r:embed="rId2" cstate="print">
            <a:extLst>
              <a:ext uri="{28A0092B-C50C-407E-A947-70E740481C1C}">
                <a14:useLocalDpi xmlns:a14="http://schemas.microsoft.com/office/drawing/2010/main" val="0"/>
              </a:ext>
            </a:extLst>
          </a:blip>
          <a:srcRect l="23518" t="11810" r="21304" b="541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40</a:t>
            </a:fld>
            <a:endParaRPr lang="sk-SK"/>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Obrázok 6"/>
          <p:cNvPicPr>
            <a:picLocks noChangeAspect="1" noChangeArrowheads="1"/>
          </p:cNvPicPr>
          <p:nvPr/>
        </p:nvPicPr>
        <p:blipFill>
          <a:blip r:embed="rId2" cstate="print">
            <a:extLst>
              <a:ext uri="{28A0092B-C50C-407E-A947-70E740481C1C}">
                <a14:useLocalDpi xmlns:a14="http://schemas.microsoft.com/office/drawing/2010/main" val="0"/>
              </a:ext>
            </a:extLst>
          </a:blip>
          <a:srcRect l="21581" t="12794" r="19090" b="787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41</a:t>
            </a:fld>
            <a:endParaRPr lang="sk-SK"/>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pPr>
              <a:defRPr/>
            </a:pPr>
            <a:fld id="{14F93494-CFDE-431A-948F-FD01E074B68C}" type="slidenum">
              <a:rPr lang="sk-SK" smtClean="0"/>
              <a:pPr>
                <a:defRPr/>
              </a:pPr>
              <a:t>42</a:t>
            </a:fld>
            <a:endParaRPr lang="sk-SK"/>
          </a:p>
        </p:txBody>
      </p:sp>
      <p:graphicFrame>
        <p:nvGraphicFramePr>
          <p:cNvPr id="5" name="Objekt 4"/>
          <p:cNvGraphicFramePr>
            <a:graphicFrameLocks noChangeAspect="1"/>
          </p:cNvGraphicFramePr>
          <p:nvPr>
            <p:extLst>
              <p:ext uri="{D42A27DB-BD31-4B8C-83A1-F6EECF244321}">
                <p14:modId xmlns:p14="http://schemas.microsoft.com/office/powerpoint/2010/main" val="3678537656"/>
              </p:ext>
            </p:extLst>
          </p:nvPr>
        </p:nvGraphicFramePr>
        <p:xfrm>
          <a:off x="323528" y="260647"/>
          <a:ext cx="8568952" cy="6460827"/>
        </p:xfrm>
        <a:graphic>
          <a:graphicData uri="http://schemas.openxmlformats.org/presentationml/2006/ole">
            <mc:AlternateContent xmlns:mc="http://schemas.openxmlformats.org/markup-compatibility/2006">
              <mc:Choice xmlns:v="urn:schemas-microsoft-com:vml" Requires="v">
                <p:oleObj spid="_x0000_s4219" name="Acrobat Document" r:id="rId3" imgW="7315200" imgH="5486400" progId="Acrobat.Document.DC">
                  <p:embed/>
                </p:oleObj>
              </mc:Choice>
              <mc:Fallback>
                <p:oleObj name="Acrobat Document" r:id="rId3" imgW="7315200" imgH="5486400" progId="Acrobat.Document.DC">
                  <p:embed/>
                  <p:pic>
                    <p:nvPicPr>
                      <p:cNvPr id="0" name=""/>
                      <p:cNvPicPr/>
                      <p:nvPr/>
                    </p:nvPicPr>
                    <p:blipFill>
                      <a:blip r:embed="rId4"/>
                      <a:stretch>
                        <a:fillRect/>
                      </a:stretch>
                    </p:blipFill>
                    <p:spPr>
                      <a:xfrm>
                        <a:off x="323528" y="260647"/>
                        <a:ext cx="8568952" cy="6460827"/>
                      </a:xfrm>
                      <a:prstGeom prst="rect">
                        <a:avLst/>
                      </a:prstGeom>
                    </p:spPr>
                  </p:pic>
                </p:oleObj>
              </mc:Fallback>
            </mc:AlternateContent>
          </a:graphicData>
        </a:graphic>
      </p:graphicFrame>
    </p:spTree>
    <p:extLst>
      <p:ext uri="{BB962C8B-B14F-4D97-AF65-F5344CB8AC3E}">
        <p14:creationId xmlns:p14="http://schemas.microsoft.com/office/powerpoint/2010/main" val="3514411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43</a:t>
            </a:fld>
            <a:endParaRPr lang="sk-SK"/>
          </a:p>
        </p:txBody>
      </p:sp>
      <p:pic>
        <p:nvPicPr>
          <p:cNvPr id="3" name="Obrázok 2" descr="priemerný čas dosiahnutia milníkov prípravy stavieb">
            <a:hlinkClick r:id="rId2"/>
          </p:cNvPr>
          <p:cNvPicPr/>
          <p:nvPr/>
        </p:nvPicPr>
        <p:blipFill>
          <a:blip r:embed="rId3" cstate="print"/>
          <a:srcRect/>
          <a:stretch>
            <a:fillRect/>
          </a:stretch>
        </p:blipFill>
        <p:spPr bwMode="auto">
          <a:xfrm>
            <a:off x="0" y="764704"/>
            <a:ext cx="9036496" cy="5400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čísla snímky 3"/>
          <p:cNvSpPr>
            <a:spLocks noGrp="1"/>
          </p:cNvSpPr>
          <p:nvPr>
            <p:ph type="sldNum" sz="quarter" idx="12"/>
          </p:nvPr>
        </p:nvSpPr>
        <p:spPr/>
        <p:txBody>
          <a:bodyPr/>
          <a:lstStyle/>
          <a:p>
            <a:pPr>
              <a:defRPr/>
            </a:pPr>
            <a:fld id="{14F93494-CFDE-431A-948F-FD01E074B68C}" type="slidenum">
              <a:rPr lang="sk-SK" smtClean="0"/>
              <a:pPr>
                <a:defRPr/>
              </a:pPr>
              <a:t>44</a:t>
            </a:fld>
            <a:endParaRPr lang="sk-SK"/>
          </a:p>
        </p:txBody>
      </p:sp>
      <p:sp>
        <p:nvSpPr>
          <p:cNvPr id="5" name="Obdĺžnik 4"/>
          <p:cNvSpPr/>
          <p:nvPr/>
        </p:nvSpPr>
        <p:spPr>
          <a:xfrm>
            <a:off x="323528" y="332656"/>
            <a:ext cx="8820472" cy="4939814"/>
          </a:xfrm>
          <a:prstGeom prst="rect">
            <a:avLst/>
          </a:prstGeom>
        </p:spPr>
        <p:txBody>
          <a:bodyPr wrap="square">
            <a:spAutoFit/>
          </a:bodyPr>
          <a:lstStyle/>
          <a:p>
            <a:r>
              <a:rPr lang="sk-SK" sz="3600" dirty="0" smtClean="0">
                <a:effectLst>
                  <a:outerShdw blurRad="38100" dist="38100" dir="2700000" algn="tl">
                    <a:srgbClr val="000000">
                      <a:alpha val="43137"/>
                    </a:srgbClr>
                  </a:outerShdw>
                </a:effectLst>
                <a:latin typeface="+mj-lt"/>
              </a:rPr>
              <a:t> </a:t>
            </a:r>
            <a:endParaRPr lang="sk-SK" sz="3600" dirty="0">
              <a:effectLst>
                <a:outerShdw blurRad="38100" dist="38100" dir="2700000" algn="tl">
                  <a:srgbClr val="000000">
                    <a:alpha val="43137"/>
                  </a:srgbClr>
                </a:outerShdw>
              </a:effectLst>
              <a:latin typeface="+mj-lt"/>
            </a:endParaRPr>
          </a:p>
          <a:p>
            <a:r>
              <a:rPr lang="sk-SK" sz="3600" b="1" dirty="0" smtClean="0">
                <a:solidFill>
                  <a:schemeClr val="accent2"/>
                </a:solidFill>
                <a:effectLst>
                  <a:outerShdw blurRad="38100" dist="38100" dir="2700000" algn="tl">
                    <a:srgbClr val="000000">
                      <a:alpha val="43137"/>
                    </a:srgbClr>
                  </a:outerShdw>
                </a:effectLst>
                <a:latin typeface="+mj-lt"/>
              </a:rPr>
              <a:t>                </a:t>
            </a:r>
            <a:r>
              <a:rPr lang="sk-SK" sz="2800" b="1" dirty="0" err="1" smtClean="0">
                <a:solidFill>
                  <a:schemeClr val="accent2"/>
                </a:solidFill>
                <a:effectLst>
                  <a:outerShdw blurRad="38100" dist="38100" dir="2700000" algn="tl">
                    <a:srgbClr val="000000">
                      <a:alpha val="43137"/>
                    </a:srgbClr>
                  </a:outerShdw>
                </a:effectLst>
                <a:latin typeface="+mj-lt"/>
              </a:rPr>
              <a:t>Building</a:t>
            </a:r>
            <a:r>
              <a:rPr lang="sk-SK" sz="2800" b="1" dirty="0" smtClean="0">
                <a:solidFill>
                  <a:schemeClr val="accent2"/>
                </a:solidFill>
                <a:effectLst>
                  <a:outerShdw blurRad="38100" dist="38100" dir="2700000" algn="tl">
                    <a:srgbClr val="000000">
                      <a:alpha val="43137"/>
                    </a:srgbClr>
                  </a:outerShdw>
                </a:effectLst>
                <a:latin typeface="+mj-lt"/>
              </a:rPr>
              <a:t> </a:t>
            </a:r>
            <a:r>
              <a:rPr lang="sk-SK" sz="2800" b="1" dirty="0" err="1" smtClean="0">
                <a:solidFill>
                  <a:schemeClr val="accent2"/>
                </a:solidFill>
                <a:effectLst>
                  <a:outerShdw blurRad="38100" dist="38100" dir="2700000" algn="tl">
                    <a:srgbClr val="000000">
                      <a:alpha val="43137"/>
                    </a:srgbClr>
                  </a:outerShdw>
                </a:effectLst>
                <a:latin typeface="+mj-lt"/>
              </a:rPr>
              <a:t>Poject</a:t>
            </a:r>
            <a:r>
              <a:rPr lang="sk-SK" sz="2800" b="1" dirty="0" smtClean="0">
                <a:solidFill>
                  <a:schemeClr val="accent2"/>
                </a:solidFill>
                <a:effectLst>
                  <a:outerShdw blurRad="38100" dist="38100" dir="2700000" algn="tl">
                    <a:srgbClr val="000000">
                      <a:alpha val="43137"/>
                    </a:srgbClr>
                  </a:outerShdw>
                </a:effectLst>
                <a:latin typeface="+mj-lt"/>
              </a:rPr>
              <a:t> </a:t>
            </a:r>
            <a:r>
              <a:rPr lang="sk-SK" sz="2800" b="1" dirty="0" err="1" smtClean="0">
                <a:solidFill>
                  <a:schemeClr val="accent2"/>
                </a:solidFill>
                <a:effectLst>
                  <a:outerShdw blurRad="38100" dist="38100" dir="2700000" algn="tl">
                    <a:srgbClr val="000000">
                      <a:alpha val="43137"/>
                    </a:srgbClr>
                  </a:outerShdw>
                </a:effectLst>
                <a:latin typeface="+mj-lt"/>
              </a:rPr>
              <a:t>Documentations</a:t>
            </a:r>
            <a:endParaRPr lang="sk-SK" sz="2800" b="1" dirty="0" smtClean="0">
              <a:solidFill>
                <a:schemeClr val="accent2"/>
              </a:solidFill>
              <a:effectLst>
                <a:outerShdw blurRad="38100" dist="38100" dir="2700000" algn="tl">
                  <a:srgbClr val="000000">
                    <a:alpha val="43137"/>
                  </a:srgbClr>
                </a:outerShdw>
              </a:effectLst>
              <a:latin typeface="+mj-lt"/>
            </a:endParaRPr>
          </a:p>
          <a:p>
            <a:pPr marL="742950" lvl="1" indent="-285750">
              <a:lnSpc>
                <a:spcPct val="150000"/>
              </a:lnSpc>
              <a:buFont typeface="Wingdings" panose="05000000000000000000" pitchFamily="2" charset="2"/>
              <a:buChar char="Ø"/>
            </a:pPr>
            <a:r>
              <a:rPr lang="sk-SK" dirty="0" err="1" smtClean="0">
                <a:solidFill>
                  <a:schemeClr val="accent2"/>
                </a:solidFill>
              </a:rPr>
              <a:t>studies</a:t>
            </a:r>
            <a:r>
              <a:rPr lang="sk-SK" dirty="0" smtClean="0">
                <a:solidFill>
                  <a:schemeClr val="accent2"/>
                </a:solidFill>
              </a:rPr>
              <a:t> </a:t>
            </a:r>
            <a:r>
              <a:rPr lang="sk-SK" dirty="0">
                <a:solidFill>
                  <a:schemeClr val="accent2"/>
                </a:solidFill>
              </a:rPr>
              <a:t>(ŠT</a:t>
            </a:r>
            <a:r>
              <a:rPr lang="sk-SK" dirty="0" smtClean="0">
                <a:solidFill>
                  <a:schemeClr val="accent2"/>
                </a:solidFill>
              </a:rPr>
              <a:t>),</a:t>
            </a:r>
          </a:p>
          <a:p>
            <a:pPr marL="342900" indent="-342900">
              <a:lnSpc>
                <a:spcPct val="150000"/>
              </a:lnSpc>
              <a:buFont typeface="Wingdings" panose="05000000000000000000" pitchFamily="2" charset="2"/>
              <a:buChar char="Ø"/>
            </a:pPr>
            <a:r>
              <a:rPr lang="sk-SK" dirty="0" err="1" smtClean="0">
                <a:solidFill>
                  <a:schemeClr val="accent2"/>
                </a:solidFill>
              </a:rPr>
              <a:t>construction</a:t>
            </a:r>
            <a:r>
              <a:rPr lang="sk-SK" dirty="0" smtClean="0">
                <a:solidFill>
                  <a:schemeClr val="accent2"/>
                </a:solidFill>
              </a:rPr>
              <a:t> </a:t>
            </a:r>
            <a:r>
              <a:rPr lang="sk-SK" dirty="0" err="1">
                <a:solidFill>
                  <a:schemeClr val="accent2"/>
                </a:solidFill>
              </a:rPr>
              <a:t>plan</a:t>
            </a:r>
            <a:r>
              <a:rPr lang="sk-SK" dirty="0">
                <a:solidFill>
                  <a:schemeClr val="accent2"/>
                </a:solidFill>
              </a:rPr>
              <a:t> </a:t>
            </a:r>
            <a:r>
              <a:rPr lang="sk-SK" dirty="0" err="1">
                <a:solidFill>
                  <a:schemeClr val="accent2"/>
                </a:solidFill>
              </a:rPr>
              <a:t>documentation</a:t>
            </a:r>
            <a:r>
              <a:rPr lang="sk-SK" dirty="0">
                <a:solidFill>
                  <a:schemeClr val="accent2"/>
                </a:solidFill>
              </a:rPr>
              <a:t> </a:t>
            </a:r>
            <a:r>
              <a:rPr lang="sk-SK" dirty="0" smtClean="0">
                <a:solidFill>
                  <a:schemeClr val="accent2"/>
                </a:solidFill>
              </a:rPr>
              <a:t>/ </a:t>
            </a:r>
            <a:r>
              <a:rPr lang="sk-SK" dirty="0" err="1" smtClean="0">
                <a:solidFill>
                  <a:schemeClr val="accent2"/>
                </a:solidFill>
              </a:rPr>
              <a:t>technical</a:t>
            </a:r>
            <a:r>
              <a:rPr lang="sk-SK" dirty="0" smtClean="0">
                <a:solidFill>
                  <a:schemeClr val="accent2"/>
                </a:solidFill>
              </a:rPr>
              <a:t>, </a:t>
            </a:r>
            <a:r>
              <a:rPr lang="sk-SK" dirty="0" err="1" smtClean="0">
                <a:solidFill>
                  <a:schemeClr val="accent2"/>
                </a:solidFill>
              </a:rPr>
              <a:t>techbnology</a:t>
            </a:r>
            <a:r>
              <a:rPr lang="sk-SK" dirty="0" smtClean="0">
                <a:solidFill>
                  <a:schemeClr val="accent2"/>
                </a:solidFill>
              </a:rPr>
              <a:t>, </a:t>
            </a:r>
            <a:r>
              <a:rPr lang="sk-SK" dirty="0" err="1" smtClean="0">
                <a:solidFill>
                  <a:schemeClr val="accent2"/>
                </a:solidFill>
              </a:rPr>
              <a:t>economic</a:t>
            </a:r>
            <a:r>
              <a:rPr lang="sk-SK" dirty="0">
                <a:solidFill>
                  <a:schemeClr val="accent2"/>
                </a:solidFill>
              </a:rPr>
              <a:t> </a:t>
            </a:r>
            <a:r>
              <a:rPr lang="sk-SK" dirty="0" err="1" smtClean="0">
                <a:solidFill>
                  <a:schemeClr val="accent2"/>
                </a:solidFill>
              </a:rPr>
              <a:t>analysis</a:t>
            </a:r>
            <a:r>
              <a:rPr lang="sk-SK" dirty="0" smtClean="0">
                <a:solidFill>
                  <a:schemeClr val="accent2"/>
                </a:solidFill>
              </a:rPr>
              <a:t>/ </a:t>
            </a:r>
          </a:p>
          <a:p>
            <a:pPr marL="342900" indent="-342900">
              <a:lnSpc>
                <a:spcPct val="150000"/>
              </a:lnSpc>
              <a:buFont typeface="Wingdings" panose="05000000000000000000" pitchFamily="2" charset="2"/>
              <a:buChar char="Ø"/>
            </a:pPr>
            <a:r>
              <a:rPr lang="sk-SK" dirty="0" smtClean="0">
                <a:solidFill>
                  <a:schemeClr val="accent2"/>
                </a:solidFill>
              </a:rPr>
              <a:t> </a:t>
            </a:r>
            <a:r>
              <a:rPr lang="sk-SK" dirty="0" err="1">
                <a:solidFill>
                  <a:schemeClr val="accent2"/>
                </a:solidFill>
              </a:rPr>
              <a:t>zoning</a:t>
            </a:r>
            <a:r>
              <a:rPr lang="sk-SK" dirty="0">
                <a:solidFill>
                  <a:schemeClr val="accent2"/>
                </a:solidFill>
              </a:rPr>
              <a:t> </a:t>
            </a:r>
            <a:r>
              <a:rPr lang="sk-SK" dirty="0" err="1">
                <a:solidFill>
                  <a:schemeClr val="accent2"/>
                </a:solidFill>
              </a:rPr>
              <a:t>decision</a:t>
            </a:r>
            <a:r>
              <a:rPr lang="sk-SK" dirty="0">
                <a:solidFill>
                  <a:schemeClr val="accent2"/>
                </a:solidFill>
              </a:rPr>
              <a:t> </a:t>
            </a:r>
            <a:r>
              <a:rPr lang="sk-SK" dirty="0" err="1">
                <a:solidFill>
                  <a:schemeClr val="accent2"/>
                </a:solidFill>
              </a:rPr>
              <a:t>documentation</a:t>
            </a:r>
            <a:r>
              <a:rPr lang="sk-SK" dirty="0">
                <a:solidFill>
                  <a:schemeClr val="accent2"/>
                </a:solidFill>
              </a:rPr>
              <a:t> (DÚR</a:t>
            </a:r>
            <a:r>
              <a:rPr lang="sk-SK" dirty="0" smtClean="0">
                <a:solidFill>
                  <a:schemeClr val="accent2"/>
                </a:solidFill>
              </a:rPr>
              <a:t>)</a:t>
            </a:r>
          </a:p>
          <a:p>
            <a:pPr marL="342900" indent="-342900">
              <a:lnSpc>
                <a:spcPct val="150000"/>
              </a:lnSpc>
              <a:buFont typeface="Wingdings" panose="05000000000000000000" pitchFamily="2" charset="2"/>
              <a:buChar char="Ø"/>
            </a:pPr>
            <a:r>
              <a:rPr lang="sk-SK" dirty="0" smtClean="0">
                <a:solidFill>
                  <a:schemeClr val="accent2"/>
                </a:solidFill>
              </a:rPr>
              <a:t> </a:t>
            </a:r>
            <a:r>
              <a:rPr lang="sk-SK" dirty="0" err="1">
                <a:solidFill>
                  <a:schemeClr val="accent2"/>
                </a:solidFill>
              </a:rPr>
              <a:t>building</a:t>
            </a:r>
            <a:r>
              <a:rPr lang="sk-SK" dirty="0">
                <a:solidFill>
                  <a:schemeClr val="accent2"/>
                </a:solidFill>
              </a:rPr>
              <a:t> </a:t>
            </a:r>
            <a:r>
              <a:rPr lang="sk-SK" dirty="0" err="1">
                <a:solidFill>
                  <a:schemeClr val="accent2"/>
                </a:solidFill>
              </a:rPr>
              <a:t>permit</a:t>
            </a:r>
            <a:r>
              <a:rPr lang="sk-SK" dirty="0">
                <a:solidFill>
                  <a:schemeClr val="accent2"/>
                </a:solidFill>
              </a:rPr>
              <a:t> </a:t>
            </a:r>
            <a:r>
              <a:rPr lang="sk-SK" dirty="0" err="1">
                <a:solidFill>
                  <a:schemeClr val="accent2"/>
                </a:solidFill>
              </a:rPr>
              <a:t>documentation</a:t>
            </a:r>
            <a:r>
              <a:rPr lang="sk-SK" dirty="0">
                <a:solidFill>
                  <a:schemeClr val="accent2"/>
                </a:solidFill>
              </a:rPr>
              <a:t> (DSP</a:t>
            </a:r>
            <a:r>
              <a:rPr lang="sk-SK" dirty="0" smtClean="0">
                <a:solidFill>
                  <a:schemeClr val="accent2"/>
                </a:solidFill>
              </a:rPr>
              <a:t>),</a:t>
            </a:r>
          </a:p>
          <a:p>
            <a:pPr marL="342900" indent="-342900">
              <a:lnSpc>
                <a:spcPct val="150000"/>
              </a:lnSpc>
              <a:buFont typeface="Wingdings" panose="05000000000000000000" pitchFamily="2" charset="2"/>
              <a:buChar char="Ø"/>
            </a:pPr>
            <a:r>
              <a:rPr lang="sk-SK" dirty="0" smtClean="0">
                <a:solidFill>
                  <a:schemeClr val="accent2"/>
                </a:solidFill>
              </a:rPr>
              <a:t> </a:t>
            </a:r>
            <a:r>
              <a:rPr lang="sk-SK" dirty="0" err="1">
                <a:solidFill>
                  <a:schemeClr val="accent2"/>
                </a:solidFill>
              </a:rPr>
              <a:t>bid</a:t>
            </a:r>
            <a:r>
              <a:rPr lang="sk-SK" dirty="0">
                <a:solidFill>
                  <a:schemeClr val="accent2"/>
                </a:solidFill>
              </a:rPr>
              <a:t> </a:t>
            </a:r>
            <a:r>
              <a:rPr lang="sk-SK" dirty="0" err="1">
                <a:solidFill>
                  <a:schemeClr val="accent2"/>
                </a:solidFill>
              </a:rPr>
              <a:t>documentation</a:t>
            </a:r>
            <a:r>
              <a:rPr lang="sk-SK" dirty="0">
                <a:solidFill>
                  <a:schemeClr val="accent2"/>
                </a:solidFill>
              </a:rPr>
              <a:t> (DP</a:t>
            </a:r>
            <a:r>
              <a:rPr lang="sk-SK" dirty="0" smtClean="0">
                <a:solidFill>
                  <a:schemeClr val="accent2"/>
                </a:solidFill>
              </a:rPr>
              <a:t>),</a:t>
            </a:r>
          </a:p>
          <a:p>
            <a:pPr marL="342900" indent="-342900">
              <a:lnSpc>
                <a:spcPct val="150000"/>
              </a:lnSpc>
              <a:buFont typeface="Wingdings" panose="05000000000000000000" pitchFamily="2" charset="2"/>
              <a:buChar char="Ø"/>
            </a:pPr>
            <a:r>
              <a:rPr lang="sk-SK" dirty="0" smtClean="0">
                <a:solidFill>
                  <a:schemeClr val="accent2"/>
                </a:solidFill>
              </a:rPr>
              <a:t> </a:t>
            </a:r>
            <a:r>
              <a:rPr lang="sk-SK" dirty="0" err="1">
                <a:solidFill>
                  <a:schemeClr val="accent2"/>
                </a:solidFill>
              </a:rPr>
              <a:t>construction</a:t>
            </a:r>
            <a:r>
              <a:rPr lang="sk-SK" dirty="0">
                <a:solidFill>
                  <a:schemeClr val="accent2"/>
                </a:solidFill>
              </a:rPr>
              <a:t> </a:t>
            </a:r>
            <a:r>
              <a:rPr lang="sk-SK" dirty="0" err="1" smtClean="0">
                <a:solidFill>
                  <a:schemeClr val="accent2"/>
                </a:solidFill>
              </a:rPr>
              <a:t>technology</a:t>
            </a:r>
            <a:r>
              <a:rPr lang="sk-SK" dirty="0" smtClean="0">
                <a:solidFill>
                  <a:schemeClr val="accent2"/>
                </a:solidFill>
              </a:rPr>
              <a:t> </a:t>
            </a:r>
            <a:r>
              <a:rPr lang="sk-SK" dirty="0" err="1" smtClean="0">
                <a:solidFill>
                  <a:schemeClr val="accent2"/>
                </a:solidFill>
              </a:rPr>
              <a:t>documentation</a:t>
            </a:r>
            <a:endParaRPr lang="sk-SK" dirty="0" smtClean="0">
              <a:solidFill>
                <a:schemeClr val="accent2"/>
              </a:solidFill>
            </a:endParaRPr>
          </a:p>
          <a:p>
            <a:pPr marL="342900" indent="-342900">
              <a:lnSpc>
                <a:spcPct val="150000"/>
              </a:lnSpc>
              <a:buFont typeface="Wingdings" panose="05000000000000000000" pitchFamily="2" charset="2"/>
              <a:buChar char="Ø"/>
            </a:pPr>
            <a:r>
              <a:rPr lang="sk-SK" dirty="0" smtClean="0">
                <a:solidFill>
                  <a:schemeClr val="accent2"/>
                </a:solidFill>
              </a:rPr>
              <a:t> </a:t>
            </a:r>
            <a:r>
              <a:rPr lang="sk-SK" dirty="0" err="1">
                <a:solidFill>
                  <a:schemeClr val="accent2"/>
                </a:solidFill>
              </a:rPr>
              <a:t>actual</a:t>
            </a:r>
            <a:r>
              <a:rPr lang="sk-SK" dirty="0">
                <a:solidFill>
                  <a:schemeClr val="accent2"/>
                </a:solidFill>
              </a:rPr>
              <a:t> </a:t>
            </a:r>
            <a:r>
              <a:rPr lang="sk-SK" dirty="0" err="1">
                <a:solidFill>
                  <a:schemeClr val="accent2"/>
                </a:solidFill>
              </a:rPr>
              <a:t>construction</a:t>
            </a:r>
            <a:r>
              <a:rPr lang="sk-SK" dirty="0">
                <a:solidFill>
                  <a:schemeClr val="accent2"/>
                </a:solidFill>
              </a:rPr>
              <a:t> </a:t>
            </a:r>
            <a:r>
              <a:rPr lang="sk-SK" dirty="0" err="1" smtClean="0">
                <a:solidFill>
                  <a:schemeClr val="accent2"/>
                </a:solidFill>
              </a:rPr>
              <a:t>realisation</a:t>
            </a:r>
            <a:r>
              <a:rPr lang="sk-SK" dirty="0" smtClean="0">
                <a:solidFill>
                  <a:schemeClr val="accent2"/>
                </a:solidFill>
              </a:rPr>
              <a:t> </a:t>
            </a:r>
            <a:r>
              <a:rPr lang="sk-SK" dirty="0" err="1">
                <a:solidFill>
                  <a:schemeClr val="accent2"/>
                </a:solidFill>
              </a:rPr>
              <a:t>documentation</a:t>
            </a:r>
            <a:r>
              <a:rPr lang="sk-SK" dirty="0">
                <a:solidFill>
                  <a:schemeClr val="accent2"/>
                </a:solidFill>
              </a:rPr>
              <a:t> (DSRS</a:t>
            </a:r>
            <a:r>
              <a:rPr lang="sk-SK" dirty="0" smtClean="0">
                <a:solidFill>
                  <a:schemeClr val="accent2"/>
                </a:solidFill>
              </a:rPr>
              <a:t>),</a:t>
            </a:r>
          </a:p>
          <a:p>
            <a:pPr marL="342900" indent="-342900">
              <a:lnSpc>
                <a:spcPct val="150000"/>
              </a:lnSpc>
              <a:buFont typeface="Wingdings" panose="05000000000000000000" pitchFamily="2" charset="2"/>
              <a:buChar char="Ø"/>
            </a:pPr>
            <a:r>
              <a:rPr lang="sk-SK" dirty="0" smtClean="0">
                <a:solidFill>
                  <a:schemeClr val="accent2"/>
                </a:solidFill>
              </a:rPr>
              <a:t> </a:t>
            </a:r>
            <a:r>
              <a:rPr lang="sk-SK" dirty="0" err="1">
                <a:solidFill>
                  <a:schemeClr val="accent2"/>
                </a:solidFill>
              </a:rPr>
              <a:t>final</a:t>
            </a:r>
            <a:r>
              <a:rPr lang="sk-SK" dirty="0">
                <a:solidFill>
                  <a:schemeClr val="accent2"/>
                </a:solidFill>
              </a:rPr>
              <a:t> </a:t>
            </a:r>
            <a:r>
              <a:rPr lang="sk-SK" dirty="0" err="1">
                <a:solidFill>
                  <a:schemeClr val="accent2"/>
                </a:solidFill>
              </a:rPr>
              <a:t>technical</a:t>
            </a:r>
            <a:r>
              <a:rPr lang="sk-SK" dirty="0">
                <a:solidFill>
                  <a:schemeClr val="accent2"/>
                </a:solidFill>
              </a:rPr>
              <a:t> and </a:t>
            </a:r>
            <a:r>
              <a:rPr lang="sk-SK" dirty="0" err="1">
                <a:solidFill>
                  <a:schemeClr val="accent2"/>
                </a:solidFill>
              </a:rPr>
              <a:t>economic</a:t>
            </a:r>
            <a:r>
              <a:rPr lang="sk-SK" dirty="0">
                <a:solidFill>
                  <a:schemeClr val="accent2"/>
                </a:solidFill>
              </a:rPr>
              <a:t> </a:t>
            </a:r>
            <a:r>
              <a:rPr lang="sk-SK" dirty="0" err="1">
                <a:solidFill>
                  <a:schemeClr val="accent2"/>
                </a:solidFill>
              </a:rPr>
              <a:t>evaluation</a:t>
            </a:r>
            <a:r>
              <a:rPr lang="sk-SK" dirty="0">
                <a:solidFill>
                  <a:schemeClr val="accent2"/>
                </a:solidFill>
              </a:rPr>
              <a:t> of </a:t>
            </a:r>
            <a:r>
              <a:rPr lang="sk-SK" dirty="0" err="1">
                <a:solidFill>
                  <a:schemeClr val="accent2"/>
                </a:solidFill>
              </a:rPr>
              <a:t>completed</a:t>
            </a:r>
            <a:r>
              <a:rPr lang="sk-SK" dirty="0">
                <a:solidFill>
                  <a:schemeClr val="accent2"/>
                </a:solidFill>
              </a:rPr>
              <a:t> </a:t>
            </a:r>
            <a:r>
              <a:rPr lang="sk-SK" dirty="0" err="1">
                <a:solidFill>
                  <a:schemeClr val="accent2"/>
                </a:solidFill>
              </a:rPr>
              <a:t>public</a:t>
            </a:r>
            <a:r>
              <a:rPr lang="sk-SK" dirty="0">
                <a:solidFill>
                  <a:schemeClr val="accent2"/>
                </a:solidFill>
              </a:rPr>
              <a:t> </a:t>
            </a:r>
            <a:r>
              <a:rPr lang="sk-SK" dirty="0" err="1">
                <a:solidFill>
                  <a:schemeClr val="accent2"/>
                </a:solidFill>
              </a:rPr>
              <a:t>work</a:t>
            </a:r>
            <a:r>
              <a:rPr lang="sk-SK" dirty="0">
                <a:solidFill>
                  <a:schemeClr val="accent2"/>
                </a:solidFill>
              </a:rPr>
              <a:t> (</a:t>
            </a:r>
            <a:r>
              <a:rPr lang="sk-SK" dirty="0" err="1">
                <a:solidFill>
                  <a:schemeClr val="accent2"/>
                </a:solidFill>
              </a:rPr>
              <a:t>evaluation</a:t>
            </a:r>
            <a:r>
              <a:rPr lang="sk-SK" dirty="0">
                <a:solidFill>
                  <a:schemeClr val="accent2"/>
                </a:solidFill>
              </a:rPr>
              <a:t> of </a:t>
            </a:r>
            <a:r>
              <a:rPr lang="sk-SK" dirty="0" err="1">
                <a:solidFill>
                  <a:schemeClr val="accent2"/>
                </a:solidFill>
              </a:rPr>
              <a:t>public</a:t>
            </a:r>
            <a:r>
              <a:rPr lang="sk-SK" dirty="0">
                <a:solidFill>
                  <a:schemeClr val="accent2"/>
                </a:solidFill>
              </a:rPr>
              <a:t> </a:t>
            </a:r>
            <a:r>
              <a:rPr lang="sk-SK" dirty="0" err="1">
                <a:solidFill>
                  <a:schemeClr val="accent2"/>
                </a:solidFill>
              </a:rPr>
              <a:t>work</a:t>
            </a:r>
            <a:r>
              <a:rPr lang="sk-SK" dirty="0">
                <a:solidFill>
                  <a:schemeClr val="accent2"/>
                </a:solidFill>
              </a:rPr>
              <a:t> HVP).</a:t>
            </a:r>
            <a:endParaRPr lang="sk-SK" dirty="0" smtClean="0">
              <a:solidFill>
                <a:schemeClr val="accent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45</a:t>
            </a:fld>
            <a:endParaRPr lang="sk-SK"/>
          </a:p>
        </p:txBody>
      </p:sp>
      <p:sp>
        <p:nvSpPr>
          <p:cNvPr id="3" name="Obdĺžnik 2"/>
          <p:cNvSpPr/>
          <p:nvPr/>
        </p:nvSpPr>
        <p:spPr>
          <a:xfrm>
            <a:off x="467544" y="0"/>
            <a:ext cx="8136904" cy="3093154"/>
          </a:xfrm>
          <a:prstGeom prst="rect">
            <a:avLst/>
          </a:prstGeom>
        </p:spPr>
        <p:txBody>
          <a:bodyPr wrap="square">
            <a:spAutoFit/>
          </a:bodyPr>
          <a:lstStyle/>
          <a:p>
            <a:endParaRPr lang="sk-SK" sz="2400" b="1" dirty="0" smtClean="0"/>
          </a:p>
          <a:p>
            <a:r>
              <a:rPr lang="en-US" dirty="0"/>
              <a:t>The basic types of </a:t>
            </a:r>
            <a:r>
              <a:rPr lang="en-US" b="1" dirty="0">
                <a:solidFill>
                  <a:schemeClr val="accent2"/>
                </a:solidFill>
              </a:rPr>
              <a:t>studies </a:t>
            </a:r>
            <a:r>
              <a:rPr lang="en-US" dirty="0"/>
              <a:t>according to their content are</a:t>
            </a:r>
            <a:r>
              <a:rPr lang="en-US" b="1" dirty="0" smtClean="0">
                <a:solidFill>
                  <a:schemeClr val="accent2"/>
                </a:solidFill>
              </a:rPr>
              <a:t>:</a:t>
            </a:r>
            <a:endParaRPr lang="sk-SK" b="1" dirty="0" smtClean="0">
              <a:solidFill>
                <a:schemeClr val="accent2"/>
              </a:solidFill>
            </a:endParaRPr>
          </a:p>
          <a:p>
            <a:pPr marL="285750" indent="-285750">
              <a:buFont typeface="Wingdings" panose="05000000000000000000" pitchFamily="2" charset="2"/>
              <a:buChar char="Ø"/>
            </a:pPr>
            <a:endParaRPr lang="sk-SK" b="1" dirty="0" smtClean="0">
              <a:solidFill>
                <a:schemeClr val="accent2"/>
              </a:solidFill>
            </a:endParaRPr>
          </a:p>
          <a:p>
            <a:pPr marL="285750" indent="-285750">
              <a:lnSpc>
                <a:spcPct val="150000"/>
              </a:lnSpc>
              <a:buFont typeface="Wingdings" panose="05000000000000000000" pitchFamily="2" charset="2"/>
              <a:buChar char="Ø"/>
            </a:pPr>
            <a:r>
              <a:rPr lang="en-US" dirty="0" smtClean="0">
                <a:solidFill>
                  <a:schemeClr val="accent2"/>
                </a:solidFill>
              </a:rPr>
              <a:t>• </a:t>
            </a:r>
            <a:r>
              <a:rPr lang="en-US" dirty="0">
                <a:solidFill>
                  <a:schemeClr val="accent2"/>
                </a:solidFill>
              </a:rPr>
              <a:t>technical (TŠ</a:t>
            </a:r>
            <a:r>
              <a:rPr lang="en-US" dirty="0" smtClean="0">
                <a:solidFill>
                  <a:schemeClr val="accent2"/>
                </a:solidFill>
              </a:rPr>
              <a:t>),</a:t>
            </a:r>
            <a:endParaRPr lang="sk-SK" dirty="0" smtClean="0">
              <a:solidFill>
                <a:schemeClr val="accent2"/>
              </a:solidFill>
            </a:endParaRPr>
          </a:p>
          <a:p>
            <a:pPr marL="285750" indent="-285750">
              <a:lnSpc>
                <a:spcPct val="150000"/>
              </a:lnSpc>
              <a:buFont typeface="Wingdings" panose="05000000000000000000" pitchFamily="2" charset="2"/>
              <a:buChar char="Ø"/>
            </a:pPr>
            <a:r>
              <a:rPr lang="en-US" dirty="0" smtClean="0">
                <a:solidFill>
                  <a:schemeClr val="accent2"/>
                </a:solidFill>
              </a:rPr>
              <a:t>• </a:t>
            </a:r>
            <a:r>
              <a:rPr lang="en-US" dirty="0">
                <a:solidFill>
                  <a:schemeClr val="accent2"/>
                </a:solidFill>
              </a:rPr>
              <a:t>environmental, i.e. plan, </a:t>
            </a:r>
            <a:endParaRPr lang="sk-SK" dirty="0" smtClean="0">
              <a:solidFill>
                <a:schemeClr val="accent2"/>
              </a:solidFill>
            </a:endParaRPr>
          </a:p>
          <a:p>
            <a:pPr marL="285750" indent="-285750">
              <a:lnSpc>
                <a:spcPct val="150000"/>
              </a:lnSpc>
              <a:buFont typeface="Wingdings" panose="05000000000000000000" pitchFamily="2" charset="2"/>
              <a:buChar char="Ø"/>
            </a:pPr>
            <a:r>
              <a:rPr lang="en-US" dirty="0" smtClean="0">
                <a:solidFill>
                  <a:schemeClr val="accent2"/>
                </a:solidFill>
              </a:rPr>
              <a:t>• </a:t>
            </a:r>
            <a:r>
              <a:rPr lang="en-US" dirty="0">
                <a:solidFill>
                  <a:schemeClr val="accent2"/>
                </a:solidFill>
              </a:rPr>
              <a:t>special, i.e. noise, emission, traffic-engineering, economic, strategic, planning, prospecting, traffic-urban planning, construction and operation risk study, conceptual, etc.</a:t>
            </a:r>
            <a:endParaRPr lang="sk-SK" dirty="0">
              <a:solidFill>
                <a:schemeClr val="accent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46</a:t>
            </a:fld>
            <a:endParaRPr lang="sk-SK"/>
          </a:p>
        </p:txBody>
      </p:sp>
      <p:sp>
        <p:nvSpPr>
          <p:cNvPr id="3" name="Obdĺžnik 2"/>
          <p:cNvSpPr/>
          <p:nvPr/>
        </p:nvSpPr>
        <p:spPr>
          <a:xfrm>
            <a:off x="467544" y="1196752"/>
            <a:ext cx="8352928" cy="3847207"/>
          </a:xfrm>
          <a:prstGeom prst="rect">
            <a:avLst/>
          </a:prstGeom>
        </p:spPr>
        <p:txBody>
          <a:bodyPr wrap="square">
            <a:spAutoFit/>
          </a:bodyPr>
          <a:lstStyle/>
          <a:p>
            <a:pPr marR="0" algn="just" eaLnBrk="1" hangingPunct="1">
              <a:lnSpc>
                <a:spcPct val="80000"/>
              </a:lnSpc>
            </a:pPr>
            <a:r>
              <a:rPr lang="en-US" sz="2000" dirty="0">
                <a:latin typeface="+mn-lt"/>
              </a:rPr>
              <a:t>Act No. 127/1994 Coll. on </a:t>
            </a:r>
            <a:r>
              <a:rPr lang="en-US" sz="2000" b="1" dirty="0">
                <a:solidFill>
                  <a:schemeClr val="accent2"/>
                </a:solidFill>
                <a:latin typeface="+mn-lt"/>
              </a:rPr>
              <a:t>Environmental Impact Assessment </a:t>
            </a:r>
            <a:endParaRPr lang="sk-SK" sz="2000" b="1" dirty="0" smtClean="0">
              <a:solidFill>
                <a:schemeClr val="accent2"/>
              </a:solidFill>
              <a:latin typeface="+mn-lt"/>
            </a:endParaRPr>
          </a:p>
          <a:p>
            <a:pPr marR="0" algn="just" eaLnBrk="1" hangingPunct="1">
              <a:lnSpc>
                <a:spcPct val="80000"/>
              </a:lnSpc>
            </a:pPr>
            <a:endParaRPr lang="sk-SK" sz="2000" dirty="0">
              <a:latin typeface="+mn-lt"/>
            </a:endParaRPr>
          </a:p>
          <a:p>
            <a:pPr marR="0" algn="just" eaLnBrk="1" hangingPunct="1">
              <a:lnSpc>
                <a:spcPct val="80000"/>
              </a:lnSpc>
            </a:pPr>
            <a:r>
              <a:rPr lang="en-US" sz="2000" dirty="0" smtClean="0">
                <a:latin typeface="+mn-lt"/>
              </a:rPr>
              <a:t>defines </a:t>
            </a:r>
            <a:r>
              <a:rPr lang="en-US" sz="2000" dirty="0">
                <a:latin typeface="+mn-lt"/>
              </a:rPr>
              <a:t>activities subject to mandatory assessment of the following stages</a:t>
            </a:r>
            <a:r>
              <a:rPr lang="en-US" sz="2000" dirty="0" smtClean="0">
                <a:latin typeface="+mn-lt"/>
              </a:rPr>
              <a:t>:</a:t>
            </a:r>
            <a:endParaRPr lang="sk-SK" sz="2000" dirty="0" smtClean="0">
              <a:latin typeface="+mn-lt"/>
            </a:endParaRPr>
          </a:p>
          <a:p>
            <a:pPr marR="0" algn="just" eaLnBrk="1" hangingPunct="1">
              <a:lnSpc>
                <a:spcPct val="80000"/>
              </a:lnSpc>
            </a:pPr>
            <a:endParaRPr lang="sk-SK" sz="2000" dirty="0">
              <a:latin typeface="+mn-lt"/>
            </a:endParaRPr>
          </a:p>
          <a:p>
            <a:pPr marL="342900" marR="0" indent="-342900" algn="just" eaLnBrk="1" hangingPunct="1">
              <a:lnSpc>
                <a:spcPct val="150000"/>
              </a:lnSpc>
              <a:buFont typeface="Wingdings" panose="05000000000000000000" pitchFamily="2" charset="2"/>
              <a:buChar char="Ø"/>
            </a:pPr>
            <a:r>
              <a:rPr lang="en-US" sz="2000" dirty="0" smtClean="0">
                <a:solidFill>
                  <a:schemeClr val="accent2"/>
                </a:solidFill>
                <a:latin typeface="+mn-lt"/>
              </a:rPr>
              <a:t>Intention</a:t>
            </a:r>
            <a:endParaRPr lang="sk-SK" sz="2000" dirty="0" smtClean="0">
              <a:solidFill>
                <a:schemeClr val="accent2"/>
              </a:solidFill>
              <a:latin typeface="+mn-lt"/>
            </a:endParaRPr>
          </a:p>
          <a:p>
            <a:pPr marL="342900" marR="0" indent="-342900" algn="just" eaLnBrk="1" hangingPunct="1">
              <a:lnSpc>
                <a:spcPct val="150000"/>
              </a:lnSpc>
              <a:buFont typeface="Wingdings" panose="05000000000000000000" pitchFamily="2" charset="2"/>
              <a:buChar char="Ø"/>
            </a:pPr>
            <a:r>
              <a:rPr lang="en-US" sz="2000" dirty="0" smtClean="0">
                <a:solidFill>
                  <a:schemeClr val="accent2"/>
                </a:solidFill>
                <a:latin typeface="+mn-lt"/>
              </a:rPr>
              <a:t>scope </a:t>
            </a:r>
            <a:r>
              <a:rPr lang="en-US" sz="2000" dirty="0">
                <a:solidFill>
                  <a:schemeClr val="accent2"/>
                </a:solidFill>
                <a:latin typeface="+mn-lt"/>
              </a:rPr>
              <a:t>of </a:t>
            </a:r>
            <a:r>
              <a:rPr lang="en-US" sz="2000" dirty="0" smtClean="0">
                <a:solidFill>
                  <a:schemeClr val="accent2"/>
                </a:solidFill>
                <a:latin typeface="+mn-lt"/>
              </a:rPr>
              <a:t>assessment</a:t>
            </a:r>
            <a:endParaRPr lang="sk-SK" sz="2000" dirty="0" smtClean="0">
              <a:solidFill>
                <a:schemeClr val="accent2"/>
              </a:solidFill>
              <a:latin typeface="+mn-lt"/>
            </a:endParaRPr>
          </a:p>
          <a:p>
            <a:pPr marL="342900" marR="0" indent="-342900" algn="just" eaLnBrk="1" hangingPunct="1">
              <a:lnSpc>
                <a:spcPct val="150000"/>
              </a:lnSpc>
              <a:buFont typeface="Wingdings" panose="05000000000000000000" pitchFamily="2" charset="2"/>
              <a:buChar char="Ø"/>
            </a:pPr>
            <a:r>
              <a:rPr lang="en-US" sz="2000" dirty="0" smtClean="0">
                <a:solidFill>
                  <a:schemeClr val="accent2"/>
                </a:solidFill>
                <a:latin typeface="+mn-lt"/>
              </a:rPr>
              <a:t>assessment report</a:t>
            </a:r>
            <a:endParaRPr lang="sk-SK" sz="2000" dirty="0" smtClean="0">
              <a:solidFill>
                <a:schemeClr val="accent2"/>
              </a:solidFill>
              <a:latin typeface="+mn-lt"/>
            </a:endParaRPr>
          </a:p>
          <a:p>
            <a:pPr marL="342900" marR="0" indent="-342900" algn="just" eaLnBrk="1" hangingPunct="1">
              <a:lnSpc>
                <a:spcPct val="150000"/>
              </a:lnSpc>
              <a:buFont typeface="Wingdings" panose="05000000000000000000" pitchFamily="2" charset="2"/>
              <a:buChar char="Ø"/>
            </a:pPr>
            <a:r>
              <a:rPr lang="en-US" sz="2000" dirty="0" smtClean="0">
                <a:solidFill>
                  <a:schemeClr val="accent2"/>
                </a:solidFill>
                <a:latin typeface="+mn-lt"/>
              </a:rPr>
              <a:t>public hearing</a:t>
            </a:r>
            <a:endParaRPr lang="sk-SK" sz="2000" dirty="0" smtClean="0">
              <a:solidFill>
                <a:schemeClr val="accent2"/>
              </a:solidFill>
              <a:latin typeface="+mn-lt"/>
            </a:endParaRPr>
          </a:p>
          <a:p>
            <a:pPr marL="342900" marR="0" indent="-342900" algn="just" eaLnBrk="1" hangingPunct="1">
              <a:lnSpc>
                <a:spcPct val="150000"/>
              </a:lnSpc>
              <a:buFont typeface="Wingdings" panose="05000000000000000000" pitchFamily="2" charset="2"/>
              <a:buChar char="Ø"/>
            </a:pPr>
            <a:r>
              <a:rPr lang="sk-SK" sz="2000" dirty="0" err="1" smtClean="0">
                <a:solidFill>
                  <a:schemeClr val="accent2"/>
                </a:solidFill>
                <a:latin typeface="+mn-lt"/>
              </a:rPr>
              <a:t>Evaluation</a:t>
            </a:r>
            <a:r>
              <a:rPr lang="sk-SK" sz="2000" dirty="0" smtClean="0">
                <a:solidFill>
                  <a:schemeClr val="accent2"/>
                </a:solidFill>
                <a:latin typeface="+mn-lt"/>
              </a:rPr>
              <a:t> report</a:t>
            </a:r>
          </a:p>
          <a:p>
            <a:pPr marL="342900" marR="0" indent="-342900" algn="just" eaLnBrk="1" hangingPunct="1">
              <a:lnSpc>
                <a:spcPct val="150000"/>
              </a:lnSpc>
              <a:buFont typeface="Wingdings" panose="05000000000000000000" pitchFamily="2" charset="2"/>
              <a:buChar char="Ø"/>
            </a:pPr>
            <a:r>
              <a:rPr lang="en-US" sz="2000" dirty="0" smtClean="0">
                <a:solidFill>
                  <a:schemeClr val="accent2"/>
                </a:solidFill>
                <a:latin typeface="+mn-lt"/>
              </a:rPr>
              <a:t>final </a:t>
            </a:r>
            <a:r>
              <a:rPr lang="sk-SK" sz="2000" dirty="0" err="1" smtClean="0">
                <a:solidFill>
                  <a:schemeClr val="accent2"/>
                </a:solidFill>
                <a:latin typeface="+mn-lt"/>
              </a:rPr>
              <a:t>decision</a:t>
            </a:r>
            <a:endParaRPr lang="sk-SK" sz="2000" dirty="0" smtClean="0">
              <a:solidFill>
                <a:schemeClr val="accent2"/>
              </a:solidFill>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47</a:t>
            </a:fld>
            <a:endParaRPr lang="sk-SK"/>
          </a:p>
        </p:txBody>
      </p:sp>
      <p:sp>
        <p:nvSpPr>
          <p:cNvPr id="1025" name="Rectangle 1"/>
          <p:cNvSpPr>
            <a:spLocks noChangeArrowheads="1"/>
          </p:cNvSpPr>
          <p:nvPr/>
        </p:nvSpPr>
        <p:spPr bwMode="auto">
          <a:xfrm>
            <a:off x="179512" y="216388"/>
            <a:ext cx="8964488"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000" b="1" dirty="0">
                <a:solidFill>
                  <a:schemeClr val="accent2"/>
                </a:solidFill>
                <a:latin typeface="Arial" pitchFamily="34" charset="0"/>
                <a:ea typeface="Calibri" pitchFamily="34" charset="0"/>
                <a:cs typeface="Times New Roman" pitchFamily="18" charset="0"/>
              </a:rPr>
              <a:t>EIA </a:t>
            </a:r>
            <a:r>
              <a:rPr lang="en-US" sz="2000" b="1" dirty="0" smtClean="0">
                <a:solidFill>
                  <a:schemeClr val="accent2"/>
                </a:solidFill>
                <a:latin typeface="Arial" pitchFamily="34" charset="0"/>
                <a:ea typeface="Calibri" pitchFamily="34" charset="0"/>
                <a:cs typeface="Times New Roman" pitchFamily="18" charset="0"/>
              </a:rPr>
              <a:t>assessment</a:t>
            </a:r>
            <a:endParaRPr lang="sk-SK" sz="2000" b="1" dirty="0" smtClean="0">
              <a:solidFill>
                <a:schemeClr val="accent2"/>
              </a:solidFill>
              <a:latin typeface="Arial" pitchFamily="34" charset="0"/>
              <a:ea typeface="Calibri" pitchFamily="34" charset="0"/>
              <a:cs typeface="Times New Roman" pitchFamily="18" charset="0"/>
            </a:endParaRPr>
          </a:p>
          <a:p>
            <a:pPr lvl="0"/>
            <a:endParaRPr lang="sk-SK" sz="2400" b="1" dirty="0">
              <a:latin typeface="Arial" pitchFamily="34" charset="0"/>
              <a:ea typeface="Calibri" pitchFamily="34" charset="0"/>
              <a:cs typeface="Times New Roman" pitchFamily="18" charset="0"/>
            </a:endParaRPr>
          </a:p>
          <a:p>
            <a:pPr marL="285750" lvl="0" indent="-285750">
              <a:lnSpc>
                <a:spcPct val="150000"/>
              </a:lnSpc>
              <a:buFont typeface="Wingdings" panose="05000000000000000000" pitchFamily="2" charset="2"/>
              <a:buChar char="Ø"/>
            </a:pPr>
            <a:r>
              <a:rPr lang="en-US" dirty="0" smtClean="0">
                <a:solidFill>
                  <a:schemeClr val="accent2"/>
                </a:solidFill>
                <a:latin typeface="Arial" pitchFamily="34" charset="0"/>
                <a:ea typeface="Calibri" pitchFamily="34" charset="0"/>
                <a:cs typeface="Times New Roman" pitchFamily="18" charset="0"/>
              </a:rPr>
              <a:t>Apartments</a:t>
            </a:r>
            <a:r>
              <a:rPr lang="sk-SK" dirty="0" smtClean="0">
                <a:solidFill>
                  <a:schemeClr val="accent2"/>
                </a:solidFill>
                <a:latin typeface="Arial" pitchFamily="34" charset="0"/>
                <a:ea typeface="Calibri" pitchFamily="34" charset="0"/>
                <a:cs typeface="Times New Roman" pitchFamily="18" charset="0"/>
              </a:rPr>
              <a:t> -</a:t>
            </a:r>
            <a:r>
              <a:rPr lang="en-US" dirty="0" smtClean="0">
                <a:solidFill>
                  <a:schemeClr val="accent2"/>
                </a:solidFill>
                <a:latin typeface="Arial" pitchFamily="34" charset="0"/>
                <a:ea typeface="Calibri" pitchFamily="34" charset="0"/>
                <a:cs typeface="Times New Roman" pitchFamily="18" charset="0"/>
              </a:rPr>
              <a:t> </a:t>
            </a:r>
            <a:r>
              <a:rPr lang="en-US" dirty="0">
                <a:solidFill>
                  <a:schemeClr val="accent2"/>
                </a:solidFill>
                <a:latin typeface="Arial" pitchFamily="34" charset="0"/>
                <a:ea typeface="Calibri" pitchFamily="34" charset="0"/>
                <a:cs typeface="Times New Roman" pitchFamily="18" charset="0"/>
              </a:rPr>
              <a:t>20,000 </a:t>
            </a:r>
            <a:r>
              <a:rPr lang="en-US" dirty="0" smtClean="0">
                <a:solidFill>
                  <a:schemeClr val="accent2"/>
                </a:solidFill>
                <a:latin typeface="Arial" pitchFamily="34" charset="0"/>
                <a:ea typeface="Calibri" pitchFamily="34" charset="0"/>
                <a:cs typeface="Times New Roman" pitchFamily="18" charset="0"/>
              </a:rPr>
              <a:t>m2</a:t>
            </a:r>
            <a:endParaRPr lang="sk-SK" dirty="0" smtClean="0">
              <a:solidFill>
                <a:schemeClr val="accent2"/>
              </a:solidFill>
              <a:latin typeface="Arial" pitchFamily="34" charset="0"/>
              <a:ea typeface="Calibri" pitchFamily="34" charset="0"/>
              <a:cs typeface="Times New Roman" pitchFamily="18" charset="0"/>
            </a:endParaRPr>
          </a:p>
          <a:p>
            <a:pPr marL="285750" lvl="0" indent="-285750">
              <a:lnSpc>
                <a:spcPct val="150000"/>
              </a:lnSpc>
              <a:buFont typeface="Wingdings" panose="05000000000000000000" pitchFamily="2" charset="2"/>
              <a:buChar char="Ø"/>
            </a:pPr>
            <a:r>
              <a:rPr lang="en-US" dirty="0" smtClean="0">
                <a:solidFill>
                  <a:schemeClr val="accent2"/>
                </a:solidFill>
                <a:latin typeface="Arial" pitchFamily="34" charset="0"/>
                <a:ea typeface="Calibri" pitchFamily="34" charset="0"/>
                <a:cs typeface="Times New Roman" pitchFamily="18" charset="0"/>
              </a:rPr>
              <a:t>Commercial</a:t>
            </a:r>
            <a:r>
              <a:rPr lang="en-US" dirty="0">
                <a:solidFill>
                  <a:schemeClr val="accent2"/>
                </a:solidFill>
                <a:latin typeface="Arial" pitchFamily="34" charset="0"/>
                <a:ea typeface="Calibri" pitchFamily="34" charset="0"/>
                <a:cs typeface="Times New Roman" pitchFamily="18" charset="0"/>
              </a:rPr>
              <a:t>, </a:t>
            </a:r>
            <a:r>
              <a:rPr lang="en-US" dirty="0" err="1">
                <a:solidFill>
                  <a:schemeClr val="accent2"/>
                </a:solidFill>
                <a:latin typeface="Arial" pitchFamily="34" charset="0"/>
                <a:ea typeface="Calibri" pitchFamily="34" charset="0"/>
                <a:cs typeface="Times New Roman" pitchFamily="18" charset="0"/>
              </a:rPr>
              <a:t>administr</a:t>
            </a:r>
            <a:r>
              <a:rPr lang="en-US" dirty="0" smtClean="0">
                <a:solidFill>
                  <a:schemeClr val="accent2"/>
                </a:solidFill>
                <a:latin typeface="Arial" pitchFamily="34" charset="0"/>
                <a:ea typeface="Calibri" pitchFamily="34" charset="0"/>
                <a:cs typeface="Times New Roman" pitchFamily="18" charset="0"/>
              </a:rPr>
              <a:t>.</a:t>
            </a:r>
            <a:r>
              <a:rPr lang="sk-SK" dirty="0" smtClean="0">
                <a:solidFill>
                  <a:schemeClr val="accent2"/>
                </a:solidFill>
                <a:latin typeface="Arial" pitchFamily="34" charset="0"/>
                <a:ea typeface="Calibri" pitchFamily="34" charset="0"/>
                <a:cs typeface="Times New Roman" pitchFamily="18" charset="0"/>
              </a:rPr>
              <a:t> -</a:t>
            </a:r>
            <a:r>
              <a:rPr lang="en-US" dirty="0" smtClean="0">
                <a:solidFill>
                  <a:schemeClr val="accent2"/>
                </a:solidFill>
                <a:latin typeface="Arial" pitchFamily="34" charset="0"/>
                <a:ea typeface="Calibri" pitchFamily="34" charset="0"/>
                <a:cs typeface="Times New Roman" pitchFamily="18" charset="0"/>
              </a:rPr>
              <a:t> </a:t>
            </a:r>
            <a:r>
              <a:rPr lang="en-US" dirty="0">
                <a:solidFill>
                  <a:schemeClr val="accent2"/>
                </a:solidFill>
                <a:latin typeface="Arial" pitchFamily="34" charset="0"/>
                <a:ea typeface="Calibri" pitchFamily="34" charset="0"/>
                <a:cs typeface="Times New Roman" pitchFamily="18" charset="0"/>
              </a:rPr>
              <a:t>2,000 </a:t>
            </a:r>
            <a:r>
              <a:rPr lang="en-US" dirty="0" smtClean="0">
                <a:solidFill>
                  <a:schemeClr val="accent2"/>
                </a:solidFill>
                <a:latin typeface="Arial" pitchFamily="34" charset="0"/>
                <a:ea typeface="Calibri" pitchFamily="34" charset="0"/>
                <a:cs typeface="Times New Roman" pitchFamily="18" charset="0"/>
              </a:rPr>
              <a:t>m2</a:t>
            </a:r>
            <a:endParaRPr lang="sk-SK" dirty="0" smtClean="0">
              <a:solidFill>
                <a:schemeClr val="accent2"/>
              </a:solidFill>
              <a:latin typeface="Arial" pitchFamily="34" charset="0"/>
              <a:ea typeface="Calibri" pitchFamily="34" charset="0"/>
              <a:cs typeface="Times New Roman" pitchFamily="18" charset="0"/>
            </a:endParaRPr>
          </a:p>
          <a:p>
            <a:pPr marL="285750" lvl="0" indent="-285750">
              <a:lnSpc>
                <a:spcPct val="150000"/>
              </a:lnSpc>
              <a:buFont typeface="Wingdings" panose="05000000000000000000" pitchFamily="2" charset="2"/>
              <a:buChar char="Ø"/>
            </a:pPr>
            <a:r>
              <a:rPr lang="en-US" dirty="0" smtClean="0">
                <a:solidFill>
                  <a:schemeClr val="accent2"/>
                </a:solidFill>
                <a:latin typeface="Arial" pitchFamily="34" charset="0"/>
                <a:ea typeface="Calibri" pitchFamily="34" charset="0"/>
                <a:cs typeface="Times New Roman" pitchFamily="18" charset="0"/>
              </a:rPr>
              <a:t>Schools </a:t>
            </a:r>
            <a:r>
              <a:rPr lang="sk-SK" dirty="0" smtClean="0">
                <a:solidFill>
                  <a:schemeClr val="accent2"/>
                </a:solidFill>
                <a:latin typeface="Arial" pitchFamily="34" charset="0"/>
                <a:ea typeface="Calibri" pitchFamily="34" charset="0"/>
                <a:cs typeface="Times New Roman" pitchFamily="18" charset="0"/>
              </a:rPr>
              <a:t> - </a:t>
            </a:r>
            <a:r>
              <a:rPr lang="en-US" dirty="0" smtClean="0">
                <a:solidFill>
                  <a:schemeClr val="accent2"/>
                </a:solidFill>
                <a:latin typeface="Arial" pitchFamily="34" charset="0"/>
                <a:ea typeface="Calibri" pitchFamily="34" charset="0"/>
                <a:cs typeface="Times New Roman" pitchFamily="18" charset="0"/>
              </a:rPr>
              <a:t>5,000 m2</a:t>
            </a:r>
            <a:endParaRPr lang="sk-SK" dirty="0" smtClean="0">
              <a:solidFill>
                <a:schemeClr val="accent2"/>
              </a:solidFill>
              <a:latin typeface="Arial" pitchFamily="34" charset="0"/>
              <a:ea typeface="Calibri" pitchFamily="34" charset="0"/>
              <a:cs typeface="Times New Roman" pitchFamily="18" charset="0"/>
            </a:endParaRPr>
          </a:p>
          <a:p>
            <a:pPr marL="285750" lvl="0" indent="-285750">
              <a:lnSpc>
                <a:spcPct val="150000"/>
              </a:lnSpc>
              <a:buFont typeface="Wingdings" panose="05000000000000000000" pitchFamily="2" charset="2"/>
              <a:buChar char="Ø"/>
            </a:pPr>
            <a:r>
              <a:rPr lang="en-US" dirty="0" smtClean="0">
                <a:solidFill>
                  <a:schemeClr val="accent2"/>
                </a:solidFill>
                <a:latin typeface="Arial" pitchFamily="34" charset="0"/>
                <a:ea typeface="Calibri" pitchFamily="34" charset="0"/>
                <a:cs typeface="Times New Roman" pitchFamily="18" charset="0"/>
              </a:rPr>
              <a:t>Roads </a:t>
            </a:r>
            <a:r>
              <a:rPr lang="sk-SK" dirty="0" smtClean="0">
                <a:solidFill>
                  <a:schemeClr val="accent2"/>
                </a:solidFill>
                <a:latin typeface="Arial" pitchFamily="34" charset="0"/>
                <a:ea typeface="Calibri" pitchFamily="34" charset="0"/>
                <a:cs typeface="Times New Roman" pitchFamily="18" charset="0"/>
              </a:rPr>
              <a:t>- </a:t>
            </a:r>
            <a:r>
              <a:rPr lang="en-US" dirty="0" smtClean="0">
                <a:solidFill>
                  <a:schemeClr val="accent2"/>
                </a:solidFill>
                <a:latin typeface="Arial" pitchFamily="34" charset="0"/>
                <a:ea typeface="Calibri" pitchFamily="34" charset="0"/>
                <a:cs typeface="Times New Roman" pitchFamily="18" charset="0"/>
              </a:rPr>
              <a:t>5 km</a:t>
            </a:r>
            <a:endParaRPr lang="sk-SK" dirty="0" smtClean="0">
              <a:solidFill>
                <a:schemeClr val="accent2"/>
              </a:solidFill>
              <a:latin typeface="Arial" pitchFamily="34" charset="0"/>
              <a:ea typeface="Calibri" pitchFamily="34" charset="0"/>
              <a:cs typeface="Times New Roman" pitchFamily="18" charset="0"/>
            </a:endParaRPr>
          </a:p>
          <a:p>
            <a:pPr marL="285750" lvl="0" indent="-285750">
              <a:lnSpc>
                <a:spcPct val="150000"/>
              </a:lnSpc>
              <a:buFont typeface="Wingdings" panose="05000000000000000000" pitchFamily="2" charset="2"/>
              <a:buChar char="Ø"/>
            </a:pPr>
            <a:r>
              <a:rPr lang="en-US" dirty="0" smtClean="0">
                <a:solidFill>
                  <a:schemeClr val="accent2"/>
                </a:solidFill>
                <a:latin typeface="Arial" pitchFamily="34" charset="0"/>
                <a:ea typeface="Calibri" pitchFamily="34" charset="0"/>
                <a:cs typeface="Times New Roman" pitchFamily="18" charset="0"/>
              </a:rPr>
              <a:t>Bridges </a:t>
            </a:r>
            <a:r>
              <a:rPr lang="sk-SK" dirty="0" smtClean="0">
                <a:solidFill>
                  <a:schemeClr val="accent2"/>
                </a:solidFill>
                <a:latin typeface="Arial" pitchFamily="34" charset="0"/>
                <a:ea typeface="Calibri" pitchFamily="34" charset="0"/>
                <a:cs typeface="Times New Roman" pitchFamily="18" charset="0"/>
              </a:rPr>
              <a:t>- </a:t>
            </a:r>
            <a:r>
              <a:rPr lang="en-US" dirty="0" smtClean="0">
                <a:solidFill>
                  <a:schemeClr val="accent2"/>
                </a:solidFill>
                <a:latin typeface="Arial" pitchFamily="34" charset="0"/>
                <a:ea typeface="Calibri" pitchFamily="34" charset="0"/>
                <a:cs typeface="Times New Roman" pitchFamily="18" charset="0"/>
              </a:rPr>
              <a:t>all</a:t>
            </a:r>
            <a:endParaRPr lang="sk-SK" dirty="0" smtClean="0">
              <a:solidFill>
                <a:schemeClr val="accent2"/>
              </a:solidFill>
              <a:latin typeface="Arial" pitchFamily="34" charset="0"/>
              <a:ea typeface="Calibri" pitchFamily="34" charset="0"/>
              <a:cs typeface="Times New Roman" pitchFamily="18" charset="0"/>
            </a:endParaRPr>
          </a:p>
          <a:p>
            <a:pPr marL="285750" lvl="0" indent="-285750">
              <a:lnSpc>
                <a:spcPct val="150000"/>
              </a:lnSpc>
              <a:buFont typeface="Wingdings" panose="05000000000000000000" pitchFamily="2" charset="2"/>
              <a:buChar char="Ø"/>
            </a:pPr>
            <a:r>
              <a:rPr lang="en-US" dirty="0" smtClean="0">
                <a:solidFill>
                  <a:schemeClr val="accent2"/>
                </a:solidFill>
                <a:latin typeface="Arial" pitchFamily="34" charset="0"/>
                <a:ea typeface="Calibri" pitchFamily="34" charset="0"/>
                <a:cs typeface="Times New Roman" pitchFamily="18" charset="0"/>
              </a:rPr>
              <a:t>Highways </a:t>
            </a:r>
            <a:r>
              <a:rPr lang="en-US" dirty="0">
                <a:solidFill>
                  <a:schemeClr val="accent2"/>
                </a:solidFill>
                <a:latin typeface="Arial" pitchFamily="34" charset="0"/>
                <a:ea typeface="Calibri" pitchFamily="34" charset="0"/>
                <a:cs typeface="Times New Roman" pitchFamily="18" charset="0"/>
              </a:rPr>
              <a:t>and expressways </a:t>
            </a:r>
            <a:r>
              <a:rPr lang="sk-SK" dirty="0" smtClean="0">
                <a:solidFill>
                  <a:schemeClr val="accent2"/>
                </a:solidFill>
                <a:latin typeface="Arial" pitchFamily="34" charset="0"/>
                <a:ea typeface="Calibri" pitchFamily="34" charset="0"/>
                <a:cs typeface="Times New Roman" pitchFamily="18" charset="0"/>
              </a:rPr>
              <a:t>- </a:t>
            </a:r>
            <a:r>
              <a:rPr lang="en-US" dirty="0" smtClean="0">
                <a:solidFill>
                  <a:schemeClr val="accent2"/>
                </a:solidFill>
                <a:latin typeface="Arial" pitchFamily="34" charset="0"/>
                <a:ea typeface="Calibri" pitchFamily="34" charset="0"/>
                <a:cs typeface="Times New Roman" pitchFamily="18" charset="0"/>
              </a:rPr>
              <a:t>all</a:t>
            </a:r>
            <a:endParaRPr kumimoji="0" lang="sk-SK" i="0" u="none" strike="noStrike" cap="none" normalizeH="0" baseline="0" dirty="0" smtClean="0">
              <a:ln>
                <a:noFill/>
              </a:ln>
              <a:solidFill>
                <a:schemeClr val="accent2"/>
              </a:solidFill>
              <a:effectLst/>
              <a:latin typeface="Arial" pitchFamily="34" charset="0"/>
              <a:ea typeface="Calibri" pitchFamily="34"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48</a:t>
            </a:fld>
            <a:endParaRPr lang="sk-SK"/>
          </a:p>
        </p:txBody>
      </p:sp>
      <p:sp>
        <p:nvSpPr>
          <p:cNvPr id="3" name="Obdĺžnik 2"/>
          <p:cNvSpPr/>
          <p:nvPr/>
        </p:nvSpPr>
        <p:spPr>
          <a:xfrm>
            <a:off x="323528" y="1028342"/>
            <a:ext cx="8640960" cy="5078313"/>
          </a:xfrm>
          <a:prstGeom prst="rect">
            <a:avLst/>
          </a:prstGeom>
        </p:spPr>
        <p:txBody>
          <a:bodyPr wrap="square">
            <a:spAutoFit/>
          </a:bodyPr>
          <a:lstStyle/>
          <a:p>
            <a:pPr marL="285750" indent="-285750">
              <a:buFont typeface="Wingdings" panose="05000000000000000000" pitchFamily="2" charset="2"/>
              <a:buChar char="Ø"/>
            </a:pPr>
            <a:r>
              <a:rPr lang="sk-SK" dirty="0" err="1">
                <a:solidFill>
                  <a:schemeClr val="accent2"/>
                </a:solidFill>
              </a:rPr>
              <a:t>Traffic</a:t>
            </a:r>
            <a:r>
              <a:rPr lang="sk-SK" dirty="0">
                <a:solidFill>
                  <a:schemeClr val="accent2"/>
                </a:solidFill>
              </a:rPr>
              <a:t> </a:t>
            </a:r>
            <a:r>
              <a:rPr lang="sk-SK" dirty="0" err="1">
                <a:solidFill>
                  <a:schemeClr val="accent2"/>
                </a:solidFill>
              </a:rPr>
              <a:t>load</a:t>
            </a:r>
            <a:r>
              <a:rPr lang="sk-SK" dirty="0" smtClean="0">
                <a:solidFill>
                  <a:schemeClr val="accent2"/>
                </a:solidFill>
              </a:rPr>
              <a:t>, </a:t>
            </a:r>
            <a:r>
              <a:rPr lang="sk-SK" dirty="0" err="1" smtClean="0">
                <a:solidFill>
                  <a:schemeClr val="accent2"/>
                </a:solidFill>
              </a:rPr>
              <a:t>construction</a:t>
            </a:r>
            <a:r>
              <a:rPr lang="sk-SK" dirty="0" smtClean="0">
                <a:solidFill>
                  <a:schemeClr val="accent2"/>
                </a:solidFill>
              </a:rPr>
              <a:t> </a:t>
            </a:r>
            <a:r>
              <a:rPr lang="sk-SK" dirty="0" err="1" smtClean="0">
                <a:solidFill>
                  <a:schemeClr val="accent2"/>
                </a:solidFill>
              </a:rPr>
              <a:t>cost</a:t>
            </a:r>
            <a:r>
              <a:rPr lang="sk-SK" dirty="0" smtClean="0">
                <a:solidFill>
                  <a:schemeClr val="accent2"/>
                </a:solidFill>
              </a:rPr>
              <a:t>, </a:t>
            </a:r>
            <a:r>
              <a:rPr lang="sk-SK" dirty="0" err="1" smtClean="0">
                <a:solidFill>
                  <a:schemeClr val="accent2"/>
                </a:solidFill>
              </a:rPr>
              <a:t>profitability</a:t>
            </a:r>
            <a:r>
              <a:rPr lang="sk-SK" dirty="0" smtClean="0">
                <a:solidFill>
                  <a:schemeClr val="accent2"/>
                </a:solidFill>
              </a:rPr>
              <a:t> </a:t>
            </a:r>
            <a:r>
              <a:rPr lang="sk-SK" dirty="0" err="1" smtClean="0">
                <a:solidFill>
                  <a:schemeClr val="accent2"/>
                </a:solidFill>
              </a:rPr>
              <a:t>analysis</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regional</a:t>
            </a:r>
            <a:r>
              <a:rPr lang="sk-SK" dirty="0" smtClean="0">
                <a:solidFill>
                  <a:schemeClr val="accent2"/>
                </a:solidFill>
              </a:rPr>
              <a:t> </a:t>
            </a:r>
            <a:r>
              <a:rPr lang="sk-SK" dirty="0" err="1" smtClean="0">
                <a:solidFill>
                  <a:schemeClr val="accent2"/>
                </a:solidFill>
              </a:rPr>
              <a:t>development</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supply</a:t>
            </a:r>
            <a:r>
              <a:rPr lang="sk-SK" dirty="0" smtClean="0">
                <a:solidFill>
                  <a:schemeClr val="accent2"/>
                </a:solidFill>
              </a:rPr>
              <a:t> </a:t>
            </a:r>
            <a:r>
              <a:rPr lang="sk-SK" dirty="0">
                <a:solidFill>
                  <a:schemeClr val="accent2"/>
                </a:solidFill>
              </a:rPr>
              <a:t>of </a:t>
            </a:r>
            <a:r>
              <a:rPr lang="sk-SK" dirty="0" err="1">
                <a:solidFill>
                  <a:schemeClr val="accent2"/>
                </a:solidFill>
              </a:rPr>
              <a:t>available</a:t>
            </a:r>
            <a:r>
              <a:rPr lang="sk-SK" dirty="0">
                <a:solidFill>
                  <a:schemeClr val="accent2"/>
                </a:solidFill>
              </a:rPr>
              <a:t> </a:t>
            </a:r>
            <a:r>
              <a:rPr lang="sk-SK" dirty="0" err="1" smtClean="0">
                <a:solidFill>
                  <a:schemeClr val="accent2"/>
                </a:solidFill>
              </a:rPr>
              <a:t>clientele</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tourism</a:t>
            </a:r>
            <a:r>
              <a:rPr lang="sk-SK" dirty="0">
                <a:solidFill>
                  <a:schemeClr val="accent2"/>
                </a:solidFill>
              </a:rPr>
              <a:t>, </a:t>
            </a:r>
            <a:r>
              <a:rPr lang="sk-SK" dirty="0" err="1">
                <a:solidFill>
                  <a:schemeClr val="accent2"/>
                </a:solidFill>
              </a:rPr>
              <a:t>trade</a:t>
            </a:r>
            <a:r>
              <a:rPr lang="sk-SK" dirty="0">
                <a:solidFill>
                  <a:schemeClr val="accent2"/>
                </a:solidFill>
              </a:rPr>
              <a:t>, </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lives</a:t>
            </a:r>
            <a:r>
              <a:rPr lang="sk-SK" dirty="0" smtClean="0">
                <a:solidFill>
                  <a:schemeClr val="accent2"/>
                </a:solidFill>
              </a:rPr>
              <a:t> </a:t>
            </a:r>
            <a:r>
              <a:rPr lang="sk-SK" dirty="0" err="1" smtClean="0">
                <a:solidFill>
                  <a:schemeClr val="accent2"/>
                </a:solidFill>
              </a:rPr>
              <a:t>conditions</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ecological</a:t>
            </a:r>
            <a:r>
              <a:rPr lang="sk-SK" dirty="0" smtClean="0">
                <a:solidFill>
                  <a:schemeClr val="accent2"/>
                </a:solidFill>
              </a:rPr>
              <a:t> </a:t>
            </a:r>
            <a:r>
              <a:rPr lang="sk-SK" dirty="0" err="1" smtClean="0">
                <a:solidFill>
                  <a:schemeClr val="accent2"/>
                </a:solidFill>
              </a:rPr>
              <a:t>construction</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land</a:t>
            </a:r>
            <a:r>
              <a:rPr lang="sk-SK" dirty="0" smtClean="0">
                <a:solidFill>
                  <a:schemeClr val="accent2"/>
                </a:solidFill>
              </a:rPr>
              <a:t> </a:t>
            </a:r>
            <a:r>
              <a:rPr lang="sk-SK" dirty="0" err="1" smtClean="0">
                <a:solidFill>
                  <a:schemeClr val="accent2"/>
                </a:solidFill>
              </a:rPr>
              <a:t>use</a:t>
            </a:r>
            <a:r>
              <a:rPr lang="sk-SK" dirty="0" smtClean="0">
                <a:solidFill>
                  <a:schemeClr val="accent2"/>
                </a:solidFill>
              </a:rPr>
              <a:t>:  </a:t>
            </a:r>
            <a:r>
              <a:rPr lang="sk-SK" dirty="0" err="1" smtClean="0">
                <a:solidFill>
                  <a:schemeClr val="accent2"/>
                </a:solidFill>
              </a:rPr>
              <a:t>agricultural</a:t>
            </a:r>
            <a:r>
              <a:rPr lang="sk-SK" dirty="0" smtClean="0">
                <a:solidFill>
                  <a:schemeClr val="accent2"/>
                </a:solidFill>
              </a:rPr>
              <a:t> and </a:t>
            </a:r>
            <a:r>
              <a:rPr lang="sk-SK" dirty="0" err="1" smtClean="0">
                <a:solidFill>
                  <a:schemeClr val="accent2"/>
                </a:solidFill>
              </a:rPr>
              <a:t>forest</a:t>
            </a:r>
            <a:r>
              <a:rPr lang="sk-SK" dirty="0" smtClean="0">
                <a:solidFill>
                  <a:schemeClr val="accent2"/>
                </a:solidFill>
              </a:rPr>
              <a:t> </a:t>
            </a:r>
            <a:r>
              <a:rPr lang="sk-SK" dirty="0" err="1" smtClean="0">
                <a:solidFill>
                  <a:schemeClr val="accent2"/>
                </a:solidFill>
              </a:rPr>
              <a:t>protected</a:t>
            </a:r>
            <a:r>
              <a:rPr lang="sk-SK" dirty="0" smtClean="0">
                <a:solidFill>
                  <a:schemeClr val="accent2"/>
                </a:solidFill>
              </a:rPr>
              <a:t> </a:t>
            </a:r>
          </a:p>
          <a:p>
            <a:pPr marL="285750" indent="-285750">
              <a:buFont typeface="Wingdings" panose="05000000000000000000" pitchFamily="2" charset="2"/>
              <a:buChar char="Ø"/>
            </a:pPr>
            <a:r>
              <a:rPr lang="sk-SK" dirty="0" err="1" smtClean="0">
                <a:solidFill>
                  <a:schemeClr val="accent2"/>
                </a:solidFill>
              </a:rPr>
              <a:t>monuments</a:t>
            </a:r>
            <a:r>
              <a:rPr lang="sk-SK" dirty="0" smtClean="0">
                <a:solidFill>
                  <a:schemeClr val="accent2"/>
                </a:solidFill>
              </a:rPr>
              <a:t> / </a:t>
            </a:r>
            <a:r>
              <a:rPr lang="sk-SK" dirty="0" err="1" smtClean="0">
                <a:solidFill>
                  <a:schemeClr val="accent2"/>
                </a:solidFill>
              </a:rPr>
              <a:t>cultural</a:t>
            </a:r>
            <a:r>
              <a:rPr lang="sk-SK" dirty="0" smtClean="0">
                <a:solidFill>
                  <a:schemeClr val="accent2"/>
                </a:solidFill>
              </a:rPr>
              <a:t> </a:t>
            </a:r>
            <a:r>
              <a:rPr lang="sk-SK" dirty="0" err="1" smtClean="0">
                <a:solidFill>
                  <a:schemeClr val="accent2"/>
                </a:solidFill>
              </a:rPr>
              <a:t>historic</a:t>
            </a:r>
            <a:r>
              <a:rPr lang="sk-SK" dirty="0" smtClean="0">
                <a:solidFill>
                  <a:schemeClr val="accent2"/>
                </a:solidFill>
              </a:rPr>
              <a:t>/ </a:t>
            </a:r>
            <a:r>
              <a:rPr lang="sk-SK" dirty="0" err="1" smtClean="0">
                <a:solidFill>
                  <a:schemeClr val="accent2"/>
                </a:solidFill>
              </a:rPr>
              <a:t>waste</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air</a:t>
            </a:r>
            <a:r>
              <a:rPr lang="sk-SK" dirty="0" smtClean="0">
                <a:solidFill>
                  <a:schemeClr val="accent2"/>
                </a:solidFill>
              </a:rPr>
              <a:t> </a:t>
            </a:r>
            <a:r>
              <a:rPr lang="sk-SK" dirty="0" err="1" smtClean="0">
                <a:solidFill>
                  <a:schemeClr val="accent2"/>
                </a:solidFill>
              </a:rPr>
              <a:t>impact</a:t>
            </a:r>
            <a:r>
              <a:rPr lang="sk-SK" dirty="0" smtClean="0">
                <a:solidFill>
                  <a:schemeClr val="accent2"/>
                </a:solidFill>
              </a:rPr>
              <a:t> </a:t>
            </a:r>
            <a:r>
              <a:rPr lang="sk-SK" dirty="0">
                <a:solidFill>
                  <a:schemeClr val="accent2"/>
                </a:solidFill>
              </a:rPr>
              <a:t>on </a:t>
            </a:r>
            <a:r>
              <a:rPr lang="sk-SK" dirty="0" err="1">
                <a:solidFill>
                  <a:schemeClr val="accent2"/>
                </a:solidFill>
              </a:rPr>
              <a:t>population</a:t>
            </a:r>
            <a:r>
              <a:rPr lang="sk-SK" dirty="0">
                <a:solidFill>
                  <a:schemeClr val="accent2"/>
                </a:solidFill>
              </a:rPr>
              <a:t> </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noise</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vibrations</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Emissions</a:t>
            </a:r>
            <a:endParaRPr lang="sk-SK" dirty="0" smtClean="0">
              <a:solidFill>
                <a:schemeClr val="accent2"/>
              </a:solidFill>
            </a:endParaRPr>
          </a:p>
          <a:p>
            <a:pPr marL="285750" indent="-285750">
              <a:buFont typeface="Wingdings" panose="05000000000000000000" pitchFamily="2" charset="2"/>
              <a:buChar char="Ø"/>
            </a:pPr>
            <a:r>
              <a:rPr lang="sk-SK" dirty="0" err="1">
                <a:solidFill>
                  <a:schemeClr val="accent2"/>
                </a:solidFill>
              </a:rPr>
              <a:t>natural</a:t>
            </a:r>
            <a:r>
              <a:rPr lang="sk-SK" dirty="0">
                <a:solidFill>
                  <a:schemeClr val="accent2"/>
                </a:solidFill>
              </a:rPr>
              <a:t> </a:t>
            </a:r>
            <a:r>
              <a:rPr lang="sk-SK" dirty="0" err="1">
                <a:solidFill>
                  <a:schemeClr val="accent2"/>
                </a:solidFill>
              </a:rPr>
              <a:t>environment</a:t>
            </a:r>
            <a:r>
              <a:rPr lang="sk-SK" dirty="0">
                <a:solidFill>
                  <a:schemeClr val="accent2"/>
                </a:solidFill>
              </a:rPr>
              <a:t> - </a:t>
            </a:r>
            <a:r>
              <a:rPr lang="sk-SK" dirty="0" err="1">
                <a:solidFill>
                  <a:schemeClr val="accent2"/>
                </a:solidFill>
              </a:rPr>
              <a:t>geological</a:t>
            </a:r>
            <a:r>
              <a:rPr lang="sk-SK" dirty="0">
                <a:solidFill>
                  <a:schemeClr val="accent2"/>
                </a:solidFill>
              </a:rPr>
              <a:t> </a:t>
            </a:r>
            <a:r>
              <a:rPr lang="sk-SK" dirty="0" err="1" smtClean="0">
                <a:solidFill>
                  <a:schemeClr val="accent2"/>
                </a:solidFill>
              </a:rPr>
              <a:t>structure</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geodynamic</a:t>
            </a:r>
            <a:r>
              <a:rPr lang="sk-SK" dirty="0" smtClean="0">
                <a:solidFill>
                  <a:schemeClr val="accent2"/>
                </a:solidFill>
              </a:rPr>
              <a:t> </a:t>
            </a:r>
            <a:r>
              <a:rPr lang="sk-SK" dirty="0" err="1" smtClean="0">
                <a:solidFill>
                  <a:schemeClr val="accent2"/>
                </a:solidFill>
              </a:rPr>
              <a:t>phenomena</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geomorphological</a:t>
            </a:r>
            <a:r>
              <a:rPr lang="sk-SK" dirty="0" smtClean="0">
                <a:solidFill>
                  <a:schemeClr val="accent2"/>
                </a:solidFill>
              </a:rPr>
              <a:t> </a:t>
            </a:r>
            <a:r>
              <a:rPr lang="sk-SK" dirty="0" err="1" smtClean="0">
                <a:solidFill>
                  <a:schemeClr val="accent2"/>
                </a:solidFill>
              </a:rPr>
              <a:t>conditions</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climatological</a:t>
            </a:r>
            <a:r>
              <a:rPr lang="sk-SK" dirty="0" smtClean="0">
                <a:solidFill>
                  <a:schemeClr val="accent2"/>
                </a:solidFill>
              </a:rPr>
              <a:t> </a:t>
            </a:r>
            <a:r>
              <a:rPr lang="sk-SK" dirty="0" err="1" smtClean="0">
                <a:solidFill>
                  <a:schemeClr val="accent2"/>
                </a:solidFill>
              </a:rPr>
              <a:t>conditions</a:t>
            </a:r>
            <a:endParaRPr lang="sk-SK" dirty="0" smtClean="0">
              <a:solidFill>
                <a:schemeClr val="accent2"/>
              </a:solidFill>
            </a:endParaRPr>
          </a:p>
          <a:p>
            <a:pPr marL="285750" indent="-285750">
              <a:buFont typeface="Wingdings" panose="05000000000000000000" pitchFamily="2" charset="2"/>
              <a:buChar char="Ø"/>
            </a:pPr>
            <a:r>
              <a:rPr lang="sk-SK" dirty="0" err="1" smtClean="0">
                <a:solidFill>
                  <a:schemeClr val="accent2"/>
                </a:solidFill>
              </a:rPr>
              <a:t>Water</a:t>
            </a:r>
            <a:r>
              <a:rPr lang="sk-SK" dirty="0" smtClean="0">
                <a:solidFill>
                  <a:schemeClr val="accent2"/>
                </a:solidFill>
              </a:rPr>
              <a:t>: </a:t>
            </a:r>
            <a:r>
              <a:rPr lang="sk-SK" dirty="0" err="1" smtClean="0">
                <a:solidFill>
                  <a:schemeClr val="accent2"/>
                </a:solidFill>
              </a:rPr>
              <a:t>surface</a:t>
            </a:r>
            <a:r>
              <a:rPr lang="sk-SK" dirty="0" smtClean="0">
                <a:solidFill>
                  <a:schemeClr val="accent2"/>
                </a:solidFill>
              </a:rPr>
              <a:t> and  </a:t>
            </a:r>
            <a:r>
              <a:rPr lang="sk-SK" dirty="0" err="1" smtClean="0">
                <a:solidFill>
                  <a:schemeClr val="accent2"/>
                </a:solidFill>
              </a:rPr>
              <a:t>underground</a:t>
            </a:r>
            <a:endParaRPr lang="sk-SK" dirty="0" smtClean="0">
              <a:solidFill>
                <a:schemeClr val="accent2"/>
              </a:solidFill>
            </a:endParaRPr>
          </a:p>
          <a:p>
            <a:pPr marL="285750" indent="-285750">
              <a:buFont typeface="Wingdings" panose="05000000000000000000" pitchFamily="2" charset="2"/>
              <a:buChar char="Ø"/>
            </a:pPr>
            <a:r>
              <a:rPr lang="sk-SK" dirty="0" smtClean="0">
                <a:solidFill>
                  <a:schemeClr val="accent2"/>
                </a:solidFill>
              </a:rPr>
              <a:t>fauna</a:t>
            </a:r>
            <a:r>
              <a:rPr lang="sk-SK" dirty="0">
                <a:solidFill>
                  <a:schemeClr val="accent2"/>
                </a:solidFill>
              </a:rPr>
              <a:t>, </a:t>
            </a:r>
            <a:r>
              <a:rPr lang="sk-SK" dirty="0" err="1" smtClean="0">
                <a:solidFill>
                  <a:schemeClr val="accent2"/>
                </a:solidFill>
              </a:rPr>
              <a:t>flora</a:t>
            </a:r>
            <a:endParaRPr lang="sk-SK" dirty="0">
              <a:solidFill>
                <a:schemeClr val="accent2"/>
              </a:solidFill>
            </a:endParaRPr>
          </a:p>
        </p:txBody>
      </p:sp>
    </p:spTree>
    <p:extLst>
      <p:ext uri="{BB962C8B-B14F-4D97-AF65-F5344CB8AC3E}">
        <p14:creationId xmlns:p14="http://schemas.microsoft.com/office/powerpoint/2010/main" val="2664454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49</a:t>
            </a:fld>
            <a:endParaRPr lang="sk-SK"/>
          </a:p>
        </p:txBody>
      </p:sp>
      <p:pic>
        <p:nvPicPr>
          <p:cNvPr id="3" name="Picture 2" descr="C:\Users\Mikolaj\Desktop\2564205_1200x.jpeg"/>
          <p:cNvPicPr>
            <a:picLocks noChangeAspect="1" noChangeArrowheads="1"/>
          </p:cNvPicPr>
          <p:nvPr/>
        </p:nvPicPr>
        <p:blipFill>
          <a:blip r:embed="rId2" cstate="print"/>
          <a:srcRect/>
          <a:stretch>
            <a:fillRect/>
          </a:stretch>
        </p:blipFill>
        <p:spPr bwMode="auto">
          <a:xfrm>
            <a:off x="0" y="1016793"/>
            <a:ext cx="9144000" cy="48244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548680"/>
            <a:ext cx="8821644" cy="936104"/>
          </a:xfrm>
          <a:extLst/>
        </p:spPr>
        <p:txBody>
          <a:bodyPr>
            <a:noAutofit/>
          </a:bodyPr>
          <a:lstStyle/>
          <a:p>
            <a:pPr algn="l">
              <a:defRPr/>
            </a:pPr>
            <a:r>
              <a:rPr lang="sk-SK" sz="3200" b="1" dirty="0">
                <a:solidFill>
                  <a:schemeClr val="accent2"/>
                </a:solidFill>
              </a:rPr>
              <a:t>II</a:t>
            </a:r>
            <a:r>
              <a:rPr lang="sk-SK" sz="3200" b="1" dirty="0" smtClean="0">
                <a:solidFill>
                  <a:schemeClr val="accent2"/>
                </a:solidFill>
              </a:rPr>
              <a:t>. Project -</a:t>
            </a:r>
            <a:r>
              <a:rPr lang="sk-SK" sz="3200" b="1" dirty="0" err="1" smtClean="0">
                <a:solidFill>
                  <a:schemeClr val="accent2"/>
                </a:solidFill>
              </a:rPr>
              <a:t>Building</a:t>
            </a:r>
            <a:r>
              <a:rPr lang="sk-SK" sz="3200" b="1" dirty="0" smtClean="0">
                <a:solidFill>
                  <a:schemeClr val="accent2"/>
                </a:solidFill>
              </a:rPr>
              <a:t> </a:t>
            </a:r>
            <a:r>
              <a:rPr lang="sk-SK" sz="3200" b="1" dirty="0" err="1" smtClean="0">
                <a:solidFill>
                  <a:schemeClr val="accent2"/>
                </a:solidFill>
              </a:rPr>
              <a:t>Investment</a:t>
            </a:r>
            <a:r>
              <a:rPr lang="sk-SK" sz="3200" b="1" dirty="0" smtClean="0">
                <a:solidFill>
                  <a:schemeClr val="accent2"/>
                </a:solidFill>
              </a:rPr>
              <a:t>  </a:t>
            </a:r>
            <a:endParaRPr lang="sk-SK" sz="3200" b="1" dirty="0">
              <a:solidFill>
                <a:schemeClr val="accent2"/>
              </a:solidFill>
            </a:endParaRPr>
          </a:p>
        </p:txBody>
      </p:sp>
      <p:sp>
        <p:nvSpPr>
          <p:cNvPr id="10242" name="Podnadpis 4"/>
          <p:cNvSpPr>
            <a:spLocks noGrp="1"/>
          </p:cNvSpPr>
          <p:nvPr>
            <p:ph type="subTitle" idx="1"/>
          </p:nvPr>
        </p:nvSpPr>
        <p:spPr>
          <a:xfrm>
            <a:off x="395288" y="1772816"/>
            <a:ext cx="7854950" cy="3455988"/>
          </a:xfrm>
        </p:spPr>
        <p:txBody>
          <a:bodyPr>
            <a:normAutofit/>
          </a:bodyPr>
          <a:lstStyle/>
          <a:p>
            <a:pPr marL="342900" marR="0" indent="-342900" algn="l">
              <a:buFont typeface="Wingdings" pitchFamily="2" charset="2"/>
              <a:buChar char="Ø"/>
            </a:pPr>
            <a:r>
              <a:rPr lang="en-US" sz="2400" dirty="0"/>
              <a:t>Investment process / public works, </a:t>
            </a:r>
            <a:r>
              <a:rPr lang="en-US" sz="2400" dirty="0" smtClean="0"/>
              <a:t>construction</a:t>
            </a:r>
            <a:r>
              <a:rPr lang="sk-SK" sz="2400" dirty="0" smtClean="0"/>
              <a:t>, </a:t>
            </a:r>
            <a:r>
              <a:rPr lang="en-US" sz="2400" dirty="0" smtClean="0"/>
              <a:t>law /</a:t>
            </a:r>
            <a:endParaRPr lang="sk-SK" sz="2400" dirty="0" smtClean="0"/>
          </a:p>
          <a:p>
            <a:pPr marL="342900" marR="0" indent="-342900" algn="l">
              <a:buFont typeface="Wingdings" pitchFamily="2" charset="2"/>
              <a:buChar char="Ø"/>
            </a:pPr>
            <a:r>
              <a:rPr lang="en-US" sz="2400" dirty="0" smtClean="0"/>
              <a:t>Public procurement</a:t>
            </a:r>
            <a:endParaRPr lang="sk-SK" sz="2400" dirty="0" smtClean="0"/>
          </a:p>
          <a:p>
            <a:pPr marL="342900" marR="0" indent="-342900" algn="l">
              <a:buFont typeface="Wingdings" pitchFamily="2" charset="2"/>
              <a:buChar char="Ø"/>
            </a:pPr>
            <a:r>
              <a:rPr lang="en-US" sz="2400" dirty="0" smtClean="0"/>
              <a:t>Environmental </a:t>
            </a:r>
            <a:r>
              <a:rPr lang="en-US" sz="2400" dirty="0"/>
              <a:t>impact </a:t>
            </a:r>
            <a:r>
              <a:rPr lang="en-US" sz="2400" dirty="0" smtClean="0"/>
              <a:t>assessment</a:t>
            </a:r>
            <a:endParaRPr lang="sk-SK" sz="2400" dirty="0" smtClean="0"/>
          </a:p>
          <a:p>
            <a:pPr marL="342900" marR="0" indent="-342900" algn="l">
              <a:buFont typeface="Wingdings" pitchFamily="2" charset="2"/>
              <a:buChar char="Ø"/>
            </a:pPr>
            <a:r>
              <a:rPr lang="en-US" sz="2400" dirty="0" smtClean="0"/>
              <a:t>Legal </a:t>
            </a:r>
            <a:r>
              <a:rPr lang="en-US" sz="2400" dirty="0"/>
              <a:t>background – </a:t>
            </a:r>
            <a:r>
              <a:rPr lang="en-US" sz="2400" dirty="0" smtClean="0"/>
              <a:t>FIDIC</a:t>
            </a:r>
            <a:endParaRPr lang="sk-SK" sz="2400" dirty="0" smtClean="0"/>
          </a:p>
          <a:p>
            <a:pPr marL="342900" marR="0" indent="-342900" algn="l">
              <a:buFont typeface="Wingdings" pitchFamily="2" charset="2"/>
              <a:buChar char="Ø"/>
            </a:pPr>
            <a:r>
              <a:rPr lang="en-US" sz="2400" dirty="0" smtClean="0"/>
              <a:t>Evaluation </a:t>
            </a:r>
            <a:r>
              <a:rPr lang="en-US" sz="2400" dirty="0"/>
              <a:t>of investment </a:t>
            </a:r>
            <a:r>
              <a:rPr lang="en-US" sz="2400" dirty="0" smtClean="0"/>
              <a:t>projects</a:t>
            </a:r>
            <a:endParaRPr lang="sk-SK" sz="2400" dirty="0" smtClean="0"/>
          </a:p>
          <a:p>
            <a:pPr marL="342900" marR="0" indent="-342900" algn="l">
              <a:buFont typeface="Wingdings" pitchFamily="2" charset="2"/>
              <a:buChar char="Ø"/>
            </a:pPr>
            <a:r>
              <a:rPr lang="en-US" sz="2400" dirty="0" smtClean="0"/>
              <a:t>Financing </a:t>
            </a:r>
            <a:r>
              <a:rPr lang="en-US" sz="2400" dirty="0"/>
              <a:t>of </a:t>
            </a:r>
            <a:r>
              <a:rPr lang="en-US" sz="2400" dirty="0" smtClean="0"/>
              <a:t>investment</a:t>
            </a:r>
            <a:endParaRPr lang="sk-SK" sz="2400" dirty="0" smtClean="0"/>
          </a:p>
          <a:p>
            <a:pPr marR="0" algn="l"/>
            <a:r>
              <a:rPr lang="sk-SK" sz="2800" dirty="0" smtClean="0"/>
              <a:t> </a:t>
            </a:r>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5</a:t>
            </a:fld>
            <a:endParaRPr lang="sk-SK"/>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50</a:t>
            </a:fld>
            <a:endParaRPr lang="sk-SK"/>
          </a:p>
        </p:txBody>
      </p:sp>
      <p:pic>
        <p:nvPicPr>
          <p:cNvPr id="3" name="Picture 2" descr="C:\Users\Mikolaj\Desktop\20.jpg"/>
          <p:cNvPicPr>
            <a:picLocks noChangeAspect="1" noChangeArrowheads="1"/>
          </p:cNvPicPr>
          <p:nvPr/>
        </p:nvPicPr>
        <p:blipFill>
          <a:blip r:embed="rId2" cstate="print"/>
          <a:srcRect/>
          <a:stretch>
            <a:fillRect/>
          </a:stretch>
        </p:blipFill>
        <p:spPr bwMode="auto">
          <a:xfrm>
            <a:off x="0" y="387350"/>
            <a:ext cx="9144000" cy="60833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odnadpis 4"/>
          <p:cNvSpPr>
            <a:spLocks noGrp="1"/>
          </p:cNvSpPr>
          <p:nvPr>
            <p:ph type="subTitle" idx="1"/>
          </p:nvPr>
        </p:nvSpPr>
        <p:spPr>
          <a:xfrm>
            <a:off x="467544" y="404664"/>
            <a:ext cx="7848674" cy="6453336"/>
          </a:xfrm>
        </p:spPr>
        <p:txBody>
          <a:bodyPr/>
          <a:lstStyle/>
          <a:p>
            <a:pPr algn="just">
              <a:lnSpc>
                <a:spcPct val="80000"/>
              </a:lnSpc>
              <a:defRPr/>
            </a:pPr>
            <a:r>
              <a:rPr lang="en-US" sz="2000" b="1" dirty="0">
                <a:solidFill>
                  <a:schemeClr val="accent2"/>
                </a:solidFill>
              </a:rPr>
              <a:t>Selected activities in </a:t>
            </a:r>
            <a:r>
              <a:rPr lang="en-US" sz="2000" b="1" dirty="0" smtClean="0">
                <a:solidFill>
                  <a:schemeClr val="accent2"/>
                </a:solidFill>
              </a:rPr>
              <a:t>construction</a:t>
            </a:r>
            <a:r>
              <a:rPr lang="sk-SK" sz="2000" b="1" dirty="0" smtClean="0">
                <a:solidFill>
                  <a:schemeClr val="accent2"/>
                </a:solidFill>
              </a:rPr>
              <a:t> - </a:t>
            </a:r>
            <a:r>
              <a:rPr lang="sk-SK" sz="2000" b="1" dirty="0" err="1" smtClean="0">
                <a:solidFill>
                  <a:schemeClr val="accent2"/>
                </a:solidFill>
              </a:rPr>
              <a:t>authoritisation</a:t>
            </a:r>
            <a:endParaRPr lang="sk-SK" sz="2000" b="1" dirty="0" smtClean="0">
              <a:solidFill>
                <a:schemeClr val="accent2"/>
              </a:solidFill>
            </a:endParaRPr>
          </a:p>
          <a:p>
            <a:pPr algn="just">
              <a:lnSpc>
                <a:spcPct val="80000"/>
              </a:lnSpc>
              <a:defRPr/>
            </a:pPr>
            <a:endParaRPr lang="sk-SK" sz="2000" dirty="0" smtClean="0"/>
          </a:p>
          <a:p>
            <a:pPr algn="just">
              <a:lnSpc>
                <a:spcPct val="80000"/>
              </a:lnSpc>
              <a:defRPr/>
            </a:pPr>
            <a:endParaRPr lang="sk-SK" sz="2000" dirty="0" smtClean="0"/>
          </a:p>
          <a:p>
            <a:pPr marL="342900" indent="-342900" algn="just">
              <a:lnSpc>
                <a:spcPct val="80000"/>
              </a:lnSpc>
              <a:buFont typeface="Wingdings" panose="05000000000000000000" pitchFamily="2" charset="2"/>
              <a:buChar char="Ø"/>
              <a:defRPr/>
            </a:pPr>
            <a:r>
              <a:rPr lang="en-US" dirty="0" smtClean="0">
                <a:solidFill>
                  <a:schemeClr val="accent2"/>
                </a:solidFill>
              </a:rPr>
              <a:t>development </a:t>
            </a:r>
            <a:r>
              <a:rPr lang="en-US" dirty="0">
                <a:solidFill>
                  <a:schemeClr val="accent2"/>
                </a:solidFill>
              </a:rPr>
              <a:t>of land-use planning documents and land-use planning </a:t>
            </a:r>
            <a:r>
              <a:rPr lang="en-US" dirty="0" smtClean="0">
                <a:solidFill>
                  <a:schemeClr val="accent2"/>
                </a:solidFill>
              </a:rPr>
              <a:t>documentation</a:t>
            </a:r>
            <a:endParaRPr lang="sk-SK" dirty="0" smtClean="0">
              <a:solidFill>
                <a:schemeClr val="accent2"/>
              </a:solidFill>
            </a:endParaRPr>
          </a:p>
          <a:p>
            <a:pPr marL="342900" indent="-342900" algn="just">
              <a:lnSpc>
                <a:spcPct val="80000"/>
              </a:lnSpc>
              <a:buFont typeface="Wingdings" panose="05000000000000000000" pitchFamily="2" charset="2"/>
              <a:buChar char="Ø"/>
              <a:defRPr/>
            </a:pPr>
            <a:r>
              <a:rPr lang="en-US" dirty="0" smtClean="0">
                <a:solidFill>
                  <a:schemeClr val="accent2"/>
                </a:solidFill>
              </a:rPr>
              <a:t>design </a:t>
            </a:r>
            <a:r>
              <a:rPr lang="en-US" dirty="0">
                <a:solidFill>
                  <a:schemeClr val="accent2"/>
                </a:solidFill>
              </a:rPr>
              <a:t>of </a:t>
            </a:r>
            <a:r>
              <a:rPr lang="en-US" dirty="0" smtClean="0">
                <a:solidFill>
                  <a:schemeClr val="accent2"/>
                </a:solidFill>
              </a:rPr>
              <a:t>buildings</a:t>
            </a:r>
            <a:endParaRPr lang="sk-SK" dirty="0" smtClean="0">
              <a:solidFill>
                <a:schemeClr val="accent2"/>
              </a:solidFill>
            </a:endParaRPr>
          </a:p>
          <a:p>
            <a:pPr marL="342900" indent="-342900" algn="just">
              <a:lnSpc>
                <a:spcPct val="80000"/>
              </a:lnSpc>
              <a:buFont typeface="Wingdings" panose="05000000000000000000" pitchFamily="2" charset="2"/>
              <a:buChar char="Ø"/>
              <a:defRPr/>
            </a:pPr>
            <a:r>
              <a:rPr lang="en-US" dirty="0" smtClean="0">
                <a:solidFill>
                  <a:schemeClr val="accent2"/>
                </a:solidFill>
              </a:rPr>
              <a:t>static </a:t>
            </a:r>
            <a:r>
              <a:rPr lang="en-US" dirty="0">
                <a:solidFill>
                  <a:schemeClr val="accent2"/>
                </a:solidFill>
              </a:rPr>
              <a:t>calculations of supporting structures of </a:t>
            </a:r>
            <a:r>
              <a:rPr lang="en-US" dirty="0" smtClean="0">
                <a:solidFill>
                  <a:schemeClr val="accent2"/>
                </a:solidFill>
              </a:rPr>
              <a:t>buildings</a:t>
            </a:r>
            <a:endParaRPr lang="sk-SK" dirty="0" smtClean="0">
              <a:solidFill>
                <a:schemeClr val="accent2"/>
              </a:solidFill>
            </a:endParaRPr>
          </a:p>
          <a:p>
            <a:pPr marL="342900" indent="-342900" algn="just">
              <a:lnSpc>
                <a:spcPct val="80000"/>
              </a:lnSpc>
              <a:buFont typeface="Wingdings" panose="05000000000000000000" pitchFamily="2" charset="2"/>
              <a:buChar char="Ø"/>
              <a:defRPr/>
            </a:pPr>
            <a:r>
              <a:rPr lang="en-US" dirty="0" smtClean="0">
                <a:solidFill>
                  <a:schemeClr val="accent2"/>
                </a:solidFill>
              </a:rPr>
              <a:t>performance </a:t>
            </a:r>
            <a:r>
              <a:rPr lang="en-US" dirty="0">
                <a:solidFill>
                  <a:schemeClr val="accent2"/>
                </a:solidFill>
              </a:rPr>
              <a:t>of construction manager </a:t>
            </a:r>
            <a:r>
              <a:rPr lang="en-US" dirty="0" smtClean="0">
                <a:solidFill>
                  <a:schemeClr val="accent2"/>
                </a:solidFill>
              </a:rPr>
              <a:t>activities</a:t>
            </a:r>
            <a:endParaRPr lang="sk-SK" dirty="0" smtClean="0">
              <a:solidFill>
                <a:schemeClr val="accent2"/>
              </a:solidFill>
            </a:endParaRPr>
          </a:p>
          <a:p>
            <a:pPr marL="342900" indent="-342900" algn="just">
              <a:lnSpc>
                <a:spcPct val="80000"/>
              </a:lnSpc>
              <a:buFont typeface="Wingdings" panose="05000000000000000000" pitchFamily="2" charset="2"/>
              <a:buChar char="Ø"/>
              <a:defRPr/>
            </a:pPr>
            <a:r>
              <a:rPr lang="en-US" dirty="0" smtClean="0">
                <a:solidFill>
                  <a:schemeClr val="accent2"/>
                </a:solidFill>
              </a:rPr>
              <a:t>performance </a:t>
            </a:r>
            <a:r>
              <a:rPr lang="en-US" dirty="0">
                <a:solidFill>
                  <a:schemeClr val="accent2"/>
                </a:solidFill>
              </a:rPr>
              <a:t>of construction supervision </a:t>
            </a:r>
            <a:r>
              <a:rPr lang="en-US" dirty="0" smtClean="0">
                <a:solidFill>
                  <a:schemeClr val="accent2"/>
                </a:solidFill>
              </a:rPr>
              <a:t>activities</a:t>
            </a:r>
            <a:endParaRPr lang="sk-SK" dirty="0" smtClean="0">
              <a:solidFill>
                <a:schemeClr val="accent2"/>
              </a:solidFill>
            </a:endParaRPr>
          </a:p>
          <a:p>
            <a:pPr marL="342900" indent="-342900" algn="just">
              <a:lnSpc>
                <a:spcPct val="80000"/>
              </a:lnSpc>
              <a:buFont typeface="Wingdings" panose="05000000000000000000" pitchFamily="2" charset="2"/>
              <a:buChar char="Ø"/>
              <a:defRPr/>
            </a:pPr>
            <a:r>
              <a:rPr lang="en-US" dirty="0" smtClean="0">
                <a:solidFill>
                  <a:schemeClr val="accent2"/>
                </a:solidFill>
              </a:rPr>
              <a:t>survey</a:t>
            </a:r>
            <a:r>
              <a:rPr lang="en-US" dirty="0">
                <a:solidFill>
                  <a:schemeClr val="accent2"/>
                </a:solidFill>
              </a:rPr>
              <a:t>, testing and diagnostics of </a:t>
            </a:r>
            <a:r>
              <a:rPr lang="en-US" dirty="0" smtClean="0">
                <a:solidFill>
                  <a:schemeClr val="accent2"/>
                </a:solidFill>
              </a:rPr>
              <a:t>buildings</a:t>
            </a:r>
            <a:r>
              <a:rPr lang="sk-SK" dirty="0">
                <a:solidFill>
                  <a:schemeClr val="accent2"/>
                </a:solidFill>
              </a:rPr>
              <a:t> </a:t>
            </a:r>
            <a:r>
              <a:rPr lang="sk-SK" dirty="0" err="1" smtClean="0">
                <a:solidFill>
                  <a:schemeClr val="accent2"/>
                </a:solidFill>
              </a:rPr>
              <a:t>constructions</a:t>
            </a:r>
            <a:endParaRPr lang="sk-SK" dirty="0" smtClean="0">
              <a:solidFill>
                <a:schemeClr val="accent2"/>
              </a:solidFill>
            </a:endParaRPr>
          </a:p>
          <a:p>
            <a:pPr marL="342900" indent="-342900" algn="just">
              <a:lnSpc>
                <a:spcPct val="80000"/>
              </a:lnSpc>
              <a:buFont typeface="Wingdings" panose="05000000000000000000" pitchFamily="2" charset="2"/>
              <a:buChar char="Ø"/>
              <a:defRPr/>
            </a:pPr>
            <a:r>
              <a:rPr lang="en-US" dirty="0" smtClean="0">
                <a:solidFill>
                  <a:schemeClr val="accent2"/>
                </a:solidFill>
              </a:rPr>
              <a:t>geodetic </a:t>
            </a:r>
            <a:r>
              <a:rPr lang="en-US" dirty="0">
                <a:solidFill>
                  <a:schemeClr val="accent2"/>
                </a:solidFill>
              </a:rPr>
              <a:t>measurements </a:t>
            </a:r>
            <a:endParaRPr lang="sk-SK" dirty="0" smtClean="0">
              <a:solidFill>
                <a:schemeClr val="accent2"/>
              </a:solidFill>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51</a:t>
            </a:fld>
            <a:endParaRPr lang="sk-SK"/>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71500" y="199470"/>
            <a:ext cx="7851648" cy="1357322"/>
          </a:xfrm>
          <a:ln>
            <a:miter lim="800000"/>
            <a:headEnd/>
            <a:tailEnd/>
          </a:ln>
          <a:extLst/>
        </p:spPr>
        <p:txBody>
          <a:bodyPr>
            <a:noAutofit/>
          </a:bodyPr>
          <a:lstStyle/>
          <a:p>
            <a:pPr algn="l">
              <a:defRPr/>
            </a:pPr>
            <a:r>
              <a:rPr lang="sk-SK" sz="3600" dirty="0" smtClean="0">
                <a:solidFill>
                  <a:schemeClr val="accent2"/>
                </a:solidFill>
              </a:rPr>
              <a:t>FIDIC</a:t>
            </a:r>
            <a:r>
              <a:rPr lang="sk-SK" sz="2800" dirty="0"/>
              <a:t> </a:t>
            </a:r>
            <a:r>
              <a:rPr lang="sk-SK" sz="2800" dirty="0" smtClean="0"/>
              <a:t>- </a:t>
            </a:r>
            <a:r>
              <a:rPr lang="sk-SK" sz="2400" dirty="0" err="1"/>
              <a:t>Federation</a:t>
            </a:r>
            <a:r>
              <a:rPr lang="sk-SK" sz="2400" dirty="0"/>
              <a:t> </a:t>
            </a:r>
            <a:r>
              <a:rPr lang="sk-SK" sz="2400" dirty="0" err="1"/>
              <a:t>Internationale</a:t>
            </a:r>
            <a:r>
              <a:rPr lang="sk-SK" sz="2400" dirty="0"/>
              <a:t> des </a:t>
            </a:r>
            <a:r>
              <a:rPr lang="sk-SK" sz="2400" dirty="0" err="1"/>
              <a:t>Ingenieurs</a:t>
            </a:r>
            <a:r>
              <a:rPr lang="sk-SK" sz="2400" dirty="0"/>
              <a:t> – Lausanne.</a:t>
            </a:r>
            <a:r>
              <a:rPr lang="sk-SK" sz="2800" dirty="0"/>
              <a:t/>
            </a:r>
            <a:br>
              <a:rPr lang="sk-SK" sz="2800" dirty="0"/>
            </a:br>
            <a:endParaRPr lang="sk-SK" sz="2800" dirty="0"/>
          </a:p>
        </p:txBody>
      </p:sp>
      <p:sp>
        <p:nvSpPr>
          <p:cNvPr id="5" name="Podnadpis 4"/>
          <p:cNvSpPr>
            <a:spLocks noGrp="1"/>
          </p:cNvSpPr>
          <p:nvPr>
            <p:ph type="subTitle" idx="1"/>
          </p:nvPr>
        </p:nvSpPr>
        <p:spPr>
          <a:xfrm>
            <a:off x="571500" y="1556792"/>
            <a:ext cx="8324850" cy="5184576"/>
          </a:xfrm>
        </p:spPr>
        <p:txBody>
          <a:bodyPr>
            <a:normAutofit/>
          </a:bodyPr>
          <a:lstStyle/>
          <a:p>
            <a:pPr marR="0" algn="just" eaLnBrk="1" hangingPunct="1">
              <a:lnSpc>
                <a:spcPct val="80000"/>
              </a:lnSpc>
              <a:defRPr/>
            </a:pPr>
            <a:r>
              <a:rPr lang="sk-SK" sz="2000" dirty="0" smtClean="0"/>
              <a:t> </a:t>
            </a:r>
          </a:p>
          <a:p>
            <a:pPr algn="just">
              <a:lnSpc>
                <a:spcPct val="80000"/>
              </a:lnSpc>
              <a:defRPr/>
            </a:pPr>
            <a:r>
              <a:rPr lang="en-US" sz="2000" dirty="0" smtClean="0">
                <a:solidFill>
                  <a:schemeClr val="accent2"/>
                </a:solidFill>
              </a:rPr>
              <a:t>subject </a:t>
            </a:r>
            <a:r>
              <a:rPr lang="en-US" sz="2000" dirty="0">
                <a:solidFill>
                  <a:schemeClr val="accent2"/>
                </a:solidFill>
              </a:rPr>
              <a:t>of activity</a:t>
            </a:r>
            <a:r>
              <a:rPr lang="en-US" sz="2000" dirty="0"/>
              <a:t>: </a:t>
            </a:r>
            <a:r>
              <a:rPr lang="sk-SK" sz="2000" dirty="0" err="1" smtClean="0"/>
              <a:t>legal</a:t>
            </a:r>
            <a:r>
              <a:rPr lang="sk-SK" sz="2000" dirty="0" smtClean="0"/>
              <a:t> </a:t>
            </a:r>
            <a:r>
              <a:rPr lang="en-US" sz="2000" dirty="0" smtClean="0"/>
              <a:t>conditions </a:t>
            </a:r>
            <a:r>
              <a:rPr lang="en-US" sz="2000" dirty="0"/>
              <a:t>of contracts for construction </a:t>
            </a:r>
            <a:r>
              <a:rPr lang="en-US" sz="2000" dirty="0" smtClean="0"/>
              <a:t>works</a:t>
            </a:r>
            <a:endParaRPr lang="sk-SK" sz="2000" dirty="0" smtClean="0"/>
          </a:p>
          <a:p>
            <a:pPr marL="342900" indent="-342900" algn="just">
              <a:lnSpc>
                <a:spcPct val="80000"/>
              </a:lnSpc>
              <a:buFontTx/>
              <a:buChar char="-"/>
              <a:defRPr/>
            </a:pPr>
            <a:r>
              <a:rPr lang="en-US" sz="2000" dirty="0" smtClean="0">
                <a:solidFill>
                  <a:schemeClr val="accent2"/>
                </a:solidFill>
              </a:rPr>
              <a:t>red </a:t>
            </a:r>
            <a:r>
              <a:rPr lang="en-US" sz="2000" dirty="0">
                <a:solidFill>
                  <a:schemeClr val="accent2"/>
                </a:solidFill>
              </a:rPr>
              <a:t>book: </a:t>
            </a:r>
            <a:r>
              <a:rPr lang="en-US" sz="2000" dirty="0"/>
              <a:t>construction works / the contracting authority prepares the construction, the risk of changes is divided equally between the contracting authority and the contractor</a:t>
            </a:r>
            <a:r>
              <a:rPr lang="en-US" sz="2000" dirty="0" smtClean="0"/>
              <a:t>/</a:t>
            </a:r>
            <a:endParaRPr lang="sk-SK" sz="2000" dirty="0" smtClean="0"/>
          </a:p>
          <a:p>
            <a:pPr marL="342900" indent="-342900" algn="just">
              <a:lnSpc>
                <a:spcPct val="80000"/>
              </a:lnSpc>
              <a:buFontTx/>
              <a:buChar char="-"/>
              <a:defRPr/>
            </a:pPr>
            <a:r>
              <a:rPr lang="en-US" sz="2000" dirty="0" smtClean="0">
                <a:solidFill>
                  <a:schemeClr val="accent2"/>
                </a:solidFill>
              </a:rPr>
              <a:t>yellow </a:t>
            </a:r>
            <a:r>
              <a:rPr lang="en-US" sz="2000" dirty="0">
                <a:solidFill>
                  <a:schemeClr val="accent2"/>
                </a:solidFill>
              </a:rPr>
              <a:t>book: </a:t>
            </a:r>
            <a:r>
              <a:rPr lang="en-US" sz="2000" dirty="0"/>
              <a:t>technological files - the project is transferred to the contractor, the risk also, so almost no changes/amendments</a:t>
            </a:r>
            <a:r>
              <a:rPr lang="en-US" sz="2000" dirty="0" smtClean="0"/>
              <a:t>/</a:t>
            </a:r>
            <a:endParaRPr lang="sk-SK" sz="2000" dirty="0" smtClean="0"/>
          </a:p>
          <a:p>
            <a:pPr marL="342900" indent="-342900" algn="just">
              <a:lnSpc>
                <a:spcPct val="80000"/>
              </a:lnSpc>
              <a:buFontTx/>
              <a:buChar char="-"/>
              <a:defRPr/>
            </a:pPr>
            <a:r>
              <a:rPr lang="en-US" sz="2000" dirty="0" smtClean="0">
                <a:solidFill>
                  <a:schemeClr val="accent2"/>
                </a:solidFill>
              </a:rPr>
              <a:t>silver </a:t>
            </a:r>
            <a:r>
              <a:rPr lang="en-US" sz="2000" dirty="0">
                <a:solidFill>
                  <a:schemeClr val="accent2"/>
                </a:solidFill>
              </a:rPr>
              <a:t>book</a:t>
            </a:r>
            <a:r>
              <a:rPr lang="en-US" sz="2000" dirty="0"/>
              <a:t>: </a:t>
            </a:r>
            <a:r>
              <a:rPr lang="en-US" sz="2000" dirty="0" smtClean="0"/>
              <a:t>key </a:t>
            </a:r>
            <a:r>
              <a:rPr lang="en-US" sz="2000" dirty="0"/>
              <a:t>constructions - everything is done by the contractor, no </a:t>
            </a:r>
            <a:r>
              <a:rPr lang="en-US" sz="2000" dirty="0" smtClean="0"/>
              <a:t>amendments</a:t>
            </a:r>
            <a:endParaRPr lang="sk-SK" sz="2000" dirty="0" smtClean="0"/>
          </a:p>
          <a:p>
            <a:pPr marL="342900" indent="-342900" algn="just">
              <a:lnSpc>
                <a:spcPct val="80000"/>
              </a:lnSpc>
              <a:buFontTx/>
              <a:buChar char="-"/>
              <a:defRPr/>
            </a:pPr>
            <a:r>
              <a:rPr lang="en-US" sz="2000" dirty="0" smtClean="0">
                <a:solidFill>
                  <a:schemeClr val="accent2"/>
                </a:solidFill>
              </a:rPr>
              <a:t>green </a:t>
            </a:r>
            <a:r>
              <a:rPr lang="en-US" sz="2000" dirty="0">
                <a:solidFill>
                  <a:schemeClr val="accent2"/>
                </a:solidFill>
              </a:rPr>
              <a:t>book</a:t>
            </a:r>
            <a:r>
              <a:rPr lang="en-US" sz="2000" dirty="0"/>
              <a:t>: simpler </a:t>
            </a:r>
            <a:r>
              <a:rPr lang="en-US" sz="2000" dirty="0" smtClean="0"/>
              <a:t>constructions</a:t>
            </a:r>
            <a:endParaRPr lang="sk-SK" sz="2000" dirty="0" smtClean="0"/>
          </a:p>
          <a:p>
            <a:pPr marL="342900" indent="-342900" algn="just">
              <a:lnSpc>
                <a:spcPct val="80000"/>
              </a:lnSpc>
              <a:buFontTx/>
              <a:buChar char="-"/>
              <a:defRPr/>
            </a:pPr>
            <a:endParaRPr lang="sk-SK" sz="2000" dirty="0"/>
          </a:p>
          <a:p>
            <a:pPr algn="just">
              <a:lnSpc>
                <a:spcPct val="80000"/>
              </a:lnSpc>
              <a:defRPr/>
            </a:pPr>
            <a:r>
              <a:rPr lang="en-US" sz="2000" dirty="0" smtClean="0"/>
              <a:t>the </a:t>
            </a:r>
            <a:r>
              <a:rPr lang="en-US" sz="2000" dirty="0"/>
              <a:t>guidelines define the terms: contracting authority, contractor, subcontractor, construction manager - project director, project manager, contract price, description of the work</a:t>
            </a:r>
            <a:endParaRPr lang="sk-SK" sz="2000" dirty="0" smtClean="0"/>
          </a:p>
          <a:p>
            <a:pPr marR="0" algn="just" eaLnBrk="1" hangingPunct="1">
              <a:lnSpc>
                <a:spcPct val="80000"/>
              </a:lnSpc>
              <a:defRPr/>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52</a:t>
            </a:fld>
            <a:endParaRPr lang="sk-SK"/>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71472" y="428604"/>
            <a:ext cx="7851648" cy="1357322"/>
          </a:xfrm>
          <a:ln>
            <a:miter lim="800000"/>
            <a:headEnd/>
            <a:tailEnd/>
          </a:ln>
          <a:extLst/>
        </p:spPr>
        <p:txBody>
          <a:bodyPr>
            <a:noAutofit/>
          </a:bodyPr>
          <a:lstStyle/>
          <a:p>
            <a:pPr algn="l">
              <a:defRPr/>
            </a:pPr>
            <a:r>
              <a:rPr lang="sk-SK" sz="2800" b="1" dirty="0" err="1">
                <a:solidFill>
                  <a:schemeClr val="accent2"/>
                </a:solidFill>
              </a:rPr>
              <a:t>Evaluation</a:t>
            </a:r>
            <a:r>
              <a:rPr lang="sk-SK" sz="2800" b="1" dirty="0">
                <a:solidFill>
                  <a:schemeClr val="accent2"/>
                </a:solidFill>
              </a:rPr>
              <a:t> of </a:t>
            </a:r>
            <a:r>
              <a:rPr lang="sk-SK" sz="2800" b="1" dirty="0" err="1">
                <a:solidFill>
                  <a:schemeClr val="accent2"/>
                </a:solidFill>
              </a:rPr>
              <a:t>investment</a:t>
            </a:r>
            <a:r>
              <a:rPr lang="sk-SK" sz="2800" b="1" dirty="0">
                <a:solidFill>
                  <a:schemeClr val="accent2"/>
                </a:solidFill>
              </a:rPr>
              <a:t> </a:t>
            </a:r>
            <a:r>
              <a:rPr lang="sk-SK" sz="2800" b="1" dirty="0" err="1">
                <a:solidFill>
                  <a:schemeClr val="accent2"/>
                </a:solidFill>
              </a:rPr>
              <a:t>projects</a:t>
            </a:r>
            <a:r>
              <a:rPr lang="sk-SK" sz="2800" dirty="0" smtClean="0"/>
              <a:t/>
            </a:r>
            <a:br>
              <a:rPr lang="sk-SK" sz="2800" dirty="0" smtClean="0"/>
            </a:br>
            <a:endParaRPr lang="sk-SK" sz="2800" dirty="0"/>
          </a:p>
        </p:txBody>
      </p:sp>
      <p:sp>
        <p:nvSpPr>
          <p:cNvPr id="71682" name="Podnadpis 4"/>
          <p:cNvSpPr>
            <a:spLocks noGrp="1"/>
          </p:cNvSpPr>
          <p:nvPr>
            <p:ph type="subTitle" idx="1"/>
          </p:nvPr>
        </p:nvSpPr>
        <p:spPr>
          <a:xfrm>
            <a:off x="571500" y="1484783"/>
            <a:ext cx="7854950" cy="5039841"/>
          </a:xfrm>
        </p:spPr>
        <p:txBody>
          <a:bodyPr>
            <a:normAutofit/>
          </a:bodyPr>
          <a:lstStyle/>
          <a:p>
            <a:pPr marR="0" algn="l"/>
            <a:r>
              <a:rPr lang="sk-SK" sz="2000" b="1" dirty="0" smtClean="0"/>
              <a:t> </a:t>
            </a:r>
            <a:endParaRPr lang="sk-SK" sz="2000" dirty="0" smtClean="0"/>
          </a:p>
          <a:p>
            <a:pPr algn="l">
              <a:lnSpc>
                <a:spcPct val="80000"/>
              </a:lnSpc>
            </a:pPr>
            <a:r>
              <a:rPr lang="en-US" sz="2000" dirty="0"/>
              <a:t>The evaluation of investment projects is carried out using a set of criteria and </a:t>
            </a:r>
            <a:r>
              <a:rPr lang="en-US" sz="2000" dirty="0" smtClean="0"/>
              <a:t>methods</a:t>
            </a:r>
            <a:r>
              <a:rPr lang="sk-SK" sz="2000" dirty="0" smtClean="0"/>
              <a:t>:</a:t>
            </a:r>
          </a:p>
          <a:p>
            <a:pPr algn="l">
              <a:lnSpc>
                <a:spcPct val="80000"/>
              </a:lnSpc>
            </a:pPr>
            <a:endParaRPr lang="sk-SK" sz="2000" dirty="0" smtClean="0"/>
          </a:p>
          <a:p>
            <a:pPr marL="457200" indent="-457200" algn="l">
              <a:lnSpc>
                <a:spcPct val="80000"/>
              </a:lnSpc>
              <a:buAutoNum type="arabicPeriod"/>
            </a:pPr>
            <a:r>
              <a:rPr lang="en-US" sz="2000" dirty="0" smtClean="0">
                <a:solidFill>
                  <a:schemeClr val="accent2"/>
                </a:solidFill>
              </a:rPr>
              <a:t>analysis </a:t>
            </a:r>
            <a:r>
              <a:rPr lang="en-US" sz="2000" dirty="0">
                <a:solidFill>
                  <a:schemeClr val="accent2"/>
                </a:solidFill>
              </a:rPr>
              <a:t>of the context and objectives of the </a:t>
            </a:r>
            <a:r>
              <a:rPr lang="en-US" sz="2000" dirty="0" smtClean="0">
                <a:solidFill>
                  <a:schemeClr val="accent2"/>
                </a:solidFill>
              </a:rPr>
              <a:t>project</a:t>
            </a:r>
            <a:endParaRPr lang="sk-SK" sz="2000" dirty="0" smtClean="0">
              <a:solidFill>
                <a:schemeClr val="accent2"/>
              </a:solidFill>
            </a:endParaRPr>
          </a:p>
          <a:p>
            <a:pPr marL="457200" indent="-457200" algn="l">
              <a:lnSpc>
                <a:spcPct val="80000"/>
              </a:lnSpc>
              <a:buAutoNum type="arabicPeriod"/>
            </a:pPr>
            <a:r>
              <a:rPr lang="en-US" sz="2000" dirty="0" smtClean="0">
                <a:solidFill>
                  <a:schemeClr val="accent2"/>
                </a:solidFill>
              </a:rPr>
              <a:t>project identification</a:t>
            </a:r>
            <a:endParaRPr lang="sk-SK" sz="2000" dirty="0" smtClean="0">
              <a:solidFill>
                <a:schemeClr val="accent2"/>
              </a:solidFill>
            </a:endParaRPr>
          </a:p>
          <a:p>
            <a:pPr marL="457200" indent="-457200" algn="l">
              <a:lnSpc>
                <a:spcPct val="80000"/>
              </a:lnSpc>
              <a:buAutoNum type="arabicPeriod"/>
            </a:pPr>
            <a:r>
              <a:rPr lang="en-US" sz="2000" dirty="0" smtClean="0">
                <a:solidFill>
                  <a:schemeClr val="accent2"/>
                </a:solidFill>
              </a:rPr>
              <a:t>feasibility </a:t>
            </a:r>
            <a:r>
              <a:rPr lang="en-US" sz="2000" dirty="0">
                <a:solidFill>
                  <a:schemeClr val="accent2"/>
                </a:solidFill>
              </a:rPr>
              <a:t>and </a:t>
            </a:r>
            <a:r>
              <a:rPr lang="en-US" sz="2000" dirty="0" smtClean="0">
                <a:solidFill>
                  <a:schemeClr val="accent2"/>
                </a:solidFill>
              </a:rPr>
              <a:t>opportunities</a:t>
            </a:r>
            <a:endParaRPr lang="sk-SK" sz="2000" dirty="0" smtClean="0">
              <a:solidFill>
                <a:schemeClr val="accent2"/>
              </a:solidFill>
            </a:endParaRPr>
          </a:p>
          <a:p>
            <a:pPr marL="457200" indent="-457200" algn="l">
              <a:lnSpc>
                <a:spcPct val="80000"/>
              </a:lnSpc>
              <a:buAutoNum type="arabicPeriod"/>
            </a:pPr>
            <a:r>
              <a:rPr lang="en-US" sz="2000" dirty="0" smtClean="0">
                <a:solidFill>
                  <a:schemeClr val="accent2"/>
                </a:solidFill>
              </a:rPr>
              <a:t>analysis</a:t>
            </a:r>
            <a:r>
              <a:rPr lang="sk-SK" sz="2000" dirty="0" smtClean="0">
                <a:solidFill>
                  <a:schemeClr val="accent2"/>
                </a:solidFill>
              </a:rPr>
              <a:t> </a:t>
            </a:r>
            <a:r>
              <a:rPr lang="en-US" sz="2000" dirty="0" smtClean="0">
                <a:solidFill>
                  <a:schemeClr val="accent2"/>
                </a:solidFill>
              </a:rPr>
              <a:t>technical description</a:t>
            </a:r>
            <a:endParaRPr lang="sk-SK" sz="2000" dirty="0" smtClean="0">
              <a:solidFill>
                <a:schemeClr val="accent2"/>
              </a:solidFill>
            </a:endParaRPr>
          </a:p>
          <a:p>
            <a:pPr marL="457200" indent="-457200" algn="l">
              <a:lnSpc>
                <a:spcPct val="80000"/>
              </a:lnSpc>
              <a:buAutoNum type="arabicPeriod"/>
            </a:pPr>
            <a:r>
              <a:rPr lang="en-US" sz="2000" dirty="0" smtClean="0">
                <a:solidFill>
                  <a:schemeClr val="accent2"/>
                </a:solidFill>
              </a:rPr>
              <a:t>financial analysis</a:t>
            </a:r>
            <a:endParaRPr lang="sk-SK" sz="2000" dirty="0" smtClean="0">
              <a:solidFill>
                <a:schemeClr val="accent2"/>
              </a:solidFill>
            </a:endParaRPr>
          </a:p>
          <a:p>
            <a:pPr marL="457200" indent="-457200" algn="l">
              <a:lnSpc>
                <a:spcPct val="80000"/>
              </a:lnSpc>
              <a:buAutoNum type="arabicPeriod"/>
            </a:pPr>
            <a:r>
              <a:rPr lang="en-US" sz="2000" dirty="0" smtClean="0">
                <a:solidFill>
                  <a:schemeClr val="accent2"/>
                </a:solidFill>
              </a:rPr>
              <a:t>economic analysis</a:t>
            </a:r>
            <a:endParaRPr lang="sk-SK" sz="2000" dirty="0" smtClean="0">
              <a:solidFill>
                <a:schemeClr val="accent2"/>
              </a:solidFill>
            </a:endParaRPr>
          </a:p>
          <a:p>
            <a:pPr marL="457200" indent="-457200" algn="l">
              <a:lnSpc>
                <a:spcPct val="80000"/>
              </a:lnSpc>
              <a:buAutoNum type="arabicPeriod"/>
            </a:pPr>
            <a:r>
              <a:rPr lang="en-US" sz="2000" dirty="0" smtClean="0">
                <a:solidFill>
                  <a:schemeClr val="accent2"/>
                </a:solidFill>
              </a:rPr>
              <a:t>sensitivity </a:t>
            </a:r>
            <a:r>
              <a:rPr lang="en-US" sz="2000" dirty="0">
                <a:solidFill>
                  <a:schemeClr val="accent2"/>
                </a:solidFill>
              </a:rPr>
              <a:t>analysis and risk </a:t>
            </a:r>
            <a:r>
              <a:rPr lang="en-US" sz="2000" dirty="0" smtClean="0">
                <a:solidFill>
                  <a:schemeClr val="accent2"/>
                </a:solidFill>
              </a:rPr>
              <a:t>analysis</a:t>
            </a:r>
            <a:endParaRPr lang="sk-SK" sz="2000" dirty="0" smtClean="0">
              <a:solidFill>
                <a:schemeClr val="accent2"/>
              </a:solidFill>
            </a:endParaRPr>
          </a:p>
          <a:p>
            <a:pPr algn="l">
              <a:lnSpc>
                <a:spcPct val="80000"/>
              </a:lnSpc>
            </a:pPr>
            <a:r>
              <a:rPr lang="sk-SK" sz="2000" dirty="0"/>
              <a:t> </a:t>
            </a:r>
            <a:endParaRPr lang="sk-SK" sz="2000" dirty="0" smtClean="0"/>
          </a:p>
          <a:p>
            <a:pPr algn="l">
              <a:lnSpc>
                <a:spcPct val="80000"/>
              </a:lnSpc>
            </a:pPr>
            <a:r>
              <a:rPr lang="en-US" sz="2000" dirty="0" smtClean="0"/>
              <a:t>Financial </a:t>
            </a:r>
            <a:r>
              <a:rPr lang="en-US" sz="2000" dirty="0"/>
              <a:t>analysis, economic analysis, sensitivity analysis and risk analysis together form the Cost Benefit Analysis /CBA – Cost Benefit Analysis/</a:t>
            </a: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53</a:t>
            </a:fld>
            <a:endParaRPr lang="sk-SK"/>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odnadpis 4"/>
          <p:cNvSpPr>
            <a:spLocks noGrp="1"/>
          </p:cNvSpPr>
          <p:nvPr>
            <p:ph type="subTitle" idx="1"/>
          </p:nvPr>
        </p:nvSpPr>
        <p:spPr>
          <a:xfrm>
            <a:off x="571500" y="188640"/>
            <a:ext cx="7854950" cy="6552728"/>
          </a:xfrm>
        </p:spPr>
        <p:txBody>
          <a:bodyPr>
            <a:normAutofit/>
          </a:bodyPr>
          <a:lstStyle/>
          <a:p>
            <a:pPr marL="457200" indent="-457200" algn="just">
              <a:lnSpc>
                <a:spcPct val="80000"/>
              </a:lnSpc>
              <a:buAutoNum type="arabicPeriod"/>
            </a:pPr>
            <a:r>
              <a:rPr lang="en-US" sz="2000" b="1" dirty="0" smtClean="0">
                <a:solidFill>
                  <a:schemeClr val="accent2"/>
                </a:solidFill>
              </a:rPr>
              <a:t>analysis </a:t>
            </a:r>
            <a:r>
              <a:rPr lang="sk-SK" sz="2000" b="1" dirty="0" smtClean="0">
                <a:solidFill>
                  <a:schemeClr val="accent2"/>
                </a:solidFill>
              </a:rPr>
              <a:t>of </a:t>
            </a:r>
            <a:r>
              <a:rPr lang="sk-SK" sz="2000" b="1" dirty="0" err="1" smtClean="0">
                <a:solidFill>
                  <a:schemeClr val="accent2"/>
                </a:solidFill>
              </a:rPr>
              <a:t>the</a:t>
            </a:r>
            <a:r>
              <a:rPr lang="sk-SK" sz="2000" b="1" dirty="0" smtClean="0">
                <a:solidFill>
                  <a:schemeClr val="accent2"/>
                </a:solidFill>
              </a:rPr>
              <a:t> </a:t>
            </a:r>
            <a:r>
              <a:rPr lang="en-US" sz="2000" b="1" dirty="0">
                <a:solidFill>
                  <a:schemeClr val="accent2"/>
                </a:solidFill>
              </a:rPr>
              <a:t>Context </a:t>
            </a:r>
            <a:endParaRPr lang="sk-SK" sz="2000" b="1" dirty="0" smtClean="0">
              <a:solidFill>
                <a:schemeClr val="accent2"/>
              </a:solidFill>
            </a:endParaRPr>
          </a:p>
          <a:p>
            <a:pPr algn="just">
              <a:lnSpc>
                <a:spcPct val="80000"/>
              </a:lnSpc>
            </a:pPr>
            <a:r>
              <a:rPr lang="en-US" dirty="0" smtClean="0"/>
              <a:t>involves </a:t>
            </a:r>
            <a:r>
              <a:rPr lang="en-US" dirty="0"/>
              <a:t>identifying the level at which the project will operate and generate benefits and costs – i.e</a:t>
            </a:r>
            <a:r>
              <a:rPr lang="en-US" dirty="0" smtClean="0"/>
              <a:t>.</a:t>
            </a:r>
            <a:endParaRPr lang="sk-SK" dirty="0" smtClean="0"/>
          </a:p>
          <a:p>
            <a:pPr marL="342900" indent="-342900" algn="just">
              <a:lnSpc>
                <a:spcPct val="80000"/>
              </a:lnSpc>
              <a:buFontTx/>
              <a:buChar char="-"/>
            </a:pPr>
            <a:r>
              <a:rPr lang="en-US" dirty="0" smtClean="0"/>
              <a:t>whether </a:t>
            </a:r>
            <a:r>
              <a:rPr lang="en-US" dirty="0"/>
              <a:t>it is a project of regional, national or international importance, </a:t>
            </a:r>
            <a:r>
              <a:rPr lang="sk-SK" dirty="0" smtClean="0"/>
              <a:t>- </a:t>
            </a:r>
            <a:r>
              <a:rPr lang="en-US" dirty="0" smtClean="0"/>
              <a:t>whether </a:t>
            </a:r>
            <a:r>
              <a:rPr lang="en-US" dirty="0"/>
              <a:t>it is a public or private project, or a combination of these. </a:t>
            </a:r>
            <a:endParaRPr lang="sk-SK" dirty="0" smtClean="0"/>
          </a:p>
          <a:p>
            <a:pPr marL="342900" indent="-342900" algn="just">
              <a:lnSpc>
                <a:spcPct val="80000"/>
              </a:lnSpc>
              <a:buFontTx/>
              <a:buChar char="-"/>
            </a:pPr>
            <a:r>
              <a:rPr lang="en-US" dirty="0" smtClean="0"/>
              <a:t>description </a:t>
            </a:r>
            <a:r>
              <a:rPr lang="en-US" dirty="0"/>
              <a:t>of the current situation, which is the basis for setting the project objectives</a:t>
            </a:r>
            <a:r>
              <a:rPr lang="en-US" dirty="0" smtClean="0"/>
              <a:t>.</a:t>
            </a:r>
            <a:endParaRPr lang="sk-SK" dirty="0" smtClean="0"/>
          </a:p>
          <a:p>
            <a:pPr marL="342900" indent="-342900" algn="just">
              <a:lnSpc>
                <a:spcPct val="80000"/>
              </a:lnSpc>
              <a:buFontTx/>
              <a:buChar char="-"/>
            </a:pPr>
            <a:r>
              <a:rPr lang="sk-SK" dirty="0" err="1" smtClean="0"/>
              <a:t>sh</a:t>
            </a:r>
            <a:r>
              <a:rPr lang="en-US" dirty="0" err="1" smtClean="0"/>
              <a:t>uld</a:t>
            </a:r>
            <a:r>
              <a:rPr lang="en-US" dirty="0" smtClean="0"/>
              <a:t> </a:t>
            </a:r>
            <a:r>
              <a:rPr lang="en-US" dirty="0"/>
              <a:t>represent the desired future situation as a change compared to the current situation, achieved by implementing the project</a:t>
            </a:r>
            <a:r>
              <a:rPr lang="en-US" dirty="0" smtClean="0"/>
              <a:t>.</a:t>
            </a:r>
            <a:endParaRPr lang="sk-SK" dirty="0" smtClean="0"/>
          </a:p>
          <a:p>
            <a:pPr algn="just">
              <a:lnSpc>
                <a:spcPct val="80000"/>
              </a:lnSpc>
            </a:pPr>
            <a:endParaRPr lang="sk-SK" dirty="0" smtClean="0"/>
          </a:p>
          <a:p>
            <a:pPr marL="342900" indent="-342900" algn="just">
              <a:lnSpc>
                <a:spcPct val="80000"/>
              </a:lnSpc>
              <a:buFontTx/>
              <a:buChar char="-"/>
            </a:pPr>
            <a:r>
              <a:rPr lang="en-US" dirty="0" smtClean="0"/>
              <a:t>The </a:t>
            </a:r>
            <a:r>
              <a:rPr lang="en-US" dirty="0">
                <a:solidFill>
                  <a:schemeClr val="accent2"/>
                </a:solidFill>
              </a:rPr>
              <a:t>project objectives </a:t>
            </a:r>
            <a:r>
              <a:rPr lang="en-US" dirty="0"/>
              <a:t>should be</a:t>
            </a:r>
            <a:r>
              <a:rPr lang="en-US" dirty="0" smtClean="0"/>
              <a:t>:</a:t>
            </a:r>
            <a:endParaRPr lang="sk-SK" dirty="0" smtClean="0"/>
          </a:p>
          <a:p>
            <a:pPr algn="just">
              <a:lnSpc>
                <a:spcPct val="80000"/>
              </a:lnSpc>
            </a:pPr>
            <a:r>
              <a:rPr lang="en-US" dirty="0" smtClean="0">
                <a:solidFill>
                  <a:schemeClr val="accent2"/>
                </a:solidFill>
              </a:rPr>
              <a:t>Specific</a:t>
            </a:r>
            <a:r>
              <a:rPr lang="en-US" dirty="0" smtClean="0"/>
              <a:t> </a:t>
            </a:r>
            <a:r>
              <a:rPr lang="en-US" dirty="0"/>
              <a:t>– definition of specific objectives that the project is to </a:t>
            </a:r>
            <a:r>
              <a:rPr lang="en-US" dirty="0" smtClean="0"/>
              <a:t>achieve</a:t>
            </a:r>
            <a:endParaRPr lang="sk-SK" dirty="0" smtClean="0"/>
          </a:p>
          <a:p>
            <a:pPr algn="just">
              <a:lnSpc>
                <a:spcPct val="80000"/>
              </a:lnSpc>
            </a:pPr>
            <a:r>
              <a:rPr lang="en-US" dirty="0" smtClean="0">
                <a:solidFill>
                  <a:schemeClr val="accent2"/>
                </a:solidFill>
              </a:rPr>
              <a:t>Measurable</a:t>
            </a:r>
            <a:r>
              <a:rPr lang="en-US" dirty="0" smtClean="0"/>
              <a:t> </a:t>
            </a:r>
            <a:r>
              <a:rPr lang="en-US" dirty="0"/>
              <a:t>– criteria for measuring whether the objective has been met or not (set baseline and target values ​​for key indicators</a:t>
            </a:r>
            <a:r>
              <a:rPr lang="en-US" dirty="0" smtClean="0"/>
              <a:t>)</a:t>
            </a:r>
            <a:endParaRPr lang="sk-SK" dirty="0" smtClean="0"/>
          </a:p>
          <a:p>
            <a:pPr algn="just">
              <a:lnSpc>
                <a:spcPct val="80000"/>
              </a:lnSpc>
            </a:pPr>
            <a:r>
              <a:rPr lang="en-US" dirty="0" smtClean="0">
                <a:solidFill>
                  <a:schemeClr val="accent2"/>
                </a:solidFill>
              </a:rPr>
              <a:t>Realistic</a:t>
            </a:r>
            <a:r>
              <a:rPr lang="en-US" dirty="0" smtClean="0"/>
              <a:t> </a:t>
            </a:r>
            <a:r>
              <a:rPr lang="en-US" dirty="0"/>
              <a:t>– objectives must be feasible and </a:t>
            </a:r>
            <a:r>
              <a:rPr lang="en-US" dirty="0" smtClean="0"/>
              <a:t>realistic</a:t>
            </a:r>
            <a:endParaRPr lang="sk-SK" dirty="0" smtClean="0"/>
          </a:p>
          <a:p>
            <a:pPr algn="just">
              <a:lnSpc>
                <a:spcPct val="80000"/>
              </a:lnSpc>
            </a:pPr>
            <a:r>
              <a:rPr lang="en-US" dirty="0" smtClean="0">
                <a:solidFill>
                  <a:schemeClr val="accent2"/>
                </a:solidFill>
              </a:rPr>
              <a:t>Time-bound</a:t>
            </a:r>
            <a:r>
              <a:rPr lang="en-US" dirty="0" smtClean="0"/>
              <a:t> </a:t>
            </a:r>
            <a:r>
              <a:rPr lang="en-US" dirty="0"/>
              <a:t>– a time period must be specified in which the objective is to be achieved</a:t>
            </a:r>
            <a:endParaRPr lang="sk-SK" dirty="0" smtClean="0"/>
          </a:p>
          <a:p>
            <a:pPr marL="457200" marR="0" indent="-45720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54</a:t>
            </a:fld>
            <a:endParaRPr lang="sk-SK"/>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odnadpis 4"/>
          <p:cNvSpPr>
            <a:spLocks noGrp="1"/>
          </p:cNvSpPr>
          <p:nvPr>
            <p:ph type="subTitle" idx="1"/>
          </p:nvPr>
        </p:nvSpPr>
        <p:spPr>
          <a:xfrm>
            <a:off x="571500" y="404813"/>
            <a:ext cx="7854950" cy="6119812"/>
          </a:xfrm>
        </p:spPr>
        <p:txBody>
          <a:bodyPr>
            <a:normAutofit/>
          </a:bodyPr>
          <a:lstStyle/>
          <a:p>
            <a:pPr marL="457200" marR="0" indent="-457200" algn="just"/>
            <a:r>
              <a:rPr lang="sk-SK" sz="2000" b="1" dirty="0" smtClean="0">
                <a:solidFill>
                  <a:schemeClr val="accent2"/>
                </a:solidFill>
              </a:rPr>
              <a:t>2. </a:t>
            </a:r>
            <a:r>
              <a:rPr lang="en-US" sz="2000" b="1" dirty="0" smtClean="0">
                <a:solidFill>
                  <a:schemeClr val="accent2"/>
                </a:solidFill>
              </a:rPr>
              <a:t>Project Identification</a:t>
            </a:r>
            <a:endParaRPr lang="sk-SK" sz="2000" b="1" dirty="0" smtClean="0">
              <a:solidFill>
                <a:schemeClr val="accent2"/>
              </a:solidFill>
            </a:endParaRPr>
          </a:p>
          <a:p>
            <a:pPr marL="457200" marR="0" indent="-457200" algn="just"/>
            <a:r>
              <a:rPr lang="sk-SK" sz="2000" b="1" dirty="0" smtClean="0"/>
              <a:t>        </a:t>
            </a:r>
            <a:r>
              <a:rPr lang="en-US" dirty="0" smtClean="0"/>
              <a:t>Project </a:t>
            </a:r>
            <a:r>
              <a:rPr lang="en-US" dirty="0"/>
              <a:t>characteristics and description. Description of works, activities, services, relationship between costs and revenues, definition of project phases.</a:t>
            </a:r>
            <a:endParaRPr lang="sk-SK" dirty="0" smtClean="0"/>
          </a:p>
          <a:p>
            <a:pPr marL="457200" marR="0" indent="-457200" algn="just"/>
            <a:r>
              <a:rPr lang="sk-SK" sz="2000" b="1" dirty="0" smtClean="0">
                <a:solidFill>
                  <a:schemeClr val="accent2"/>
                </a:solidFill>
              </a:rPr>
              <a:t>3.  </a:t>
            </a:r>
            <a:r>
              <a:rPr lang="en-US" sz="2000" b="1" dirty="0" smtClean="0">
                <a:solidFill>
                  <a:schemeClr val="accent2"/>
                </a:solidFill>
              </a:rPr>
              <a:t>Characteristics </a:t>
            </a:r>
            <a:r>
              <a:rPr lang="en-US" sz="2000" b="1" dirty="0">
                <a:solidFill>
                  <a:schemeClr val="accent2"/>
                </a:solidFill>
              </a:rPr>
              <a:t>and description of the project. </a:t>
            </a:r>
            <a:endParaRPr lang="sk-SK" sz="2000" b="1" dirty="0" smtClean="0">
              <a:solidFill>
                <a:schemeClr val="accent2"/>
              </a:solidFill>
            </a:endParaRPr>
          </a:p>
          <a:p>
            <a:pPr marL="457200" marR="0" indent="-457200" algn="just"/>
            <a:r>
              <a:rPr lang="sk-SK" dirty="0" smtClean="0"/>
              <a:t>         </a:t>
            </a:r>
            <a:r>
              <a:rPr lang="en-US" dirty="0" smtClean="0"/>
              <a:t>Description </a:t>
            </a:r>
            <a:r>
              <a:rPr lang="en-US" dirty="0"/>
              <a:t>of works, activities, services, relationship between costs and revenues, definition of project phases. Feasibility Analysis and Variant </a:t>
            </a:r>
            <a:r>
              <a:rPr lang="en-US" dirty="0" smtClean="0"/>
              <a:t>Analysis</a:t>
            </a:r>
            <a:r>
              <a:rPr lang="sk-SK" dirty="0" smtClean="0"/>
              <a:t>. </a:t>
            </a:r>
            <a:r>
              <a:rPr lang="en-US" dirty="0" smtClean="0"/>
              <a:t>The </a:t>
            </a:r>
            <a:r>
              <a:rPr lang="en-US" dirty="0"/>
              <a:t>purpose of feasibility analysis and variant analysis is to examine all possible variants and decide which one should be selected from a technical, economic and environmental perspective</a:t>
            </a:r>
            <a:r>
              <a:rPr lang="en-US" sz="2000" dirty="0" smtClean="0"/>
              <a:t>.</a:t>
            </a:r>
            <a:endParaRPr lang="sk-SK" sz="2000" dirty="0" smtClean="0"/>
          </a:p>
          <a:p>
            <a:pPr marL="457200" marR="0" indent="-457200" algn="just"/>
            <a:endParaRPr lang="sk-SK" sz="2000" dirty="0" smtClean="0"/>
          </a:p>
          <a:p>
            <a:pPr marR="0" algn="just"/>
            <a:r>
              <a:rPr lang="sk-SK" b="1" i="1" dirty="0">
                <a:solidFill>
                  <a:schemeClr val="accent2"/>
                </a:solidFill>
              </a:rPr>
              <a:t>„do </a:t>
            </a:r>
            <a:r>
              <a:rPr lang="sk-SK" b="1" i="1" dirty="0" err="1">
                <a:solidFill>
                  <a:schemeClr val="accent2"/>
                </a:solidFill>
              </a:rPr>
              <a:t>nothing</a:t>
            </a:r>
            <a:r>
              <a:rPr lang="sk-SK" b="1" i="1" dirty="0">
                <a:solidFill>
                  <a:schemeClr val="accent2"/>
                </a:solidFill>
              </a:rPr>
              <a:t>“</a:t>
            </a:r>
            <a:r>
              <a:rPr lang="sk-SK" b="1" dirty="0">
                <a:solidFill>
                  <a:srgbClr val="FFC000"/>
                </a:solidFill>
              </a:rPr>
              <a:t>  - </a:t>
            </a:r>
            <a:r>
              <a:rPr lang="sk-SK" dirty="0" err="1"/>
              <a:t>not</a:t>
            </a:r>
            <a:r>
              <a:rPr lang="sk-SK" dirty="0"/>
              <a:t> </a:t>
            </a:r>
            <a:r>
              <a:rPr lang="sk-SK" dirty="0" err="1"/>
              <a:t>the</a:t>
            </a:r>
            <a:r>
              <a:rPr lang="sk-SK" dirty="0"/>
              <a:t> </a:t>
            </a:r>
            <a:r>
              <a:rPr lang="sk-SK" dirty="0" err="1"/>
              <a:t>best</a:t>
            </a:r>
            <a:r>
              <a:rPr lang="sk-SK" dirty="0"/>
              <a:t> </a:t>
            </a:r>
            <a:r>
              <a:rPr lang="sk-SK" dirty="0" err="1"/>
              <a:t>solution</a:t>
            </a:r>
            <a:r>
              <a:rPr lang="sk-SK" dirty="0"/>
              <a:t>, </a:t>
            </a:r>
            <a:r>
              <a:rPr lang="sk-SK" dirty="0" err="1"/>
              <a:t>high</a:t>
            </a:r>
            <a:r>
              <a:rPr lang="sk-SK" dirty="0"/>
              <a:t> </a:t>
            </a:r>
            <a:r>
              <a:rPr lang="sk-SK" dirty="0" err="1"/>
              <a:t>maintenance</a:t>
            </a:r>
            <a:r>
              <a:rPr lang="sk-SK" dirty="0"/>
              <a:t> </a:t>
            </a:r>
            <a:r>
              <a:rPr lang="sk-SK" dirty="0" err="1"/>
              <a:t>expenditure</a:t>
            </a:r>
            <a:endParaRPr lang="sk-SK" dirty="0"/>
          </a:p>
          <a:p>
            <a:pPr marR="0" algn="just"/>
            <a:endParaRPr lang="sk-SK" b="1" dirty="0"/>
          </a:p>
          <a:p>
            <a:pPr marR="0" algn="just"/>
            <a:r>
              <a:rPr lang="sk-SK" b="1" i="1" dirty="0">
                <a:solidFill>
                  <a:schemeClr val="accent2"/>
                </a:solidFill>
              </a:rPr>
              <a:t>„do minimum“</a:t>
            </a:r>
            <a:r>
              <a:rPr lang="sk-SK" b="1" dirty="0">
                <a:solidFill>
                  <a:schemeClr val="accent2"/>
                </a:solidFill>
              </a:rPr>
              <a:t> </a:t>
            </a:r>
            <a:r>
              <a:rPr lang="sk-SK" b="1" dirty="0">
                <a:solidFill>
                  <a:srgbClr val="FFC000"/>
                </a:solidFill>
              </a:rPr>
              <a:t>– </a:t>
            </a:r>
            <a:r>
              <a:rPr lang="sk-SK" dirty="0" err="1"/>
              <a:t>rehabilitation</a:t>
            </a:r>
            <a:r>
              <a:rPr lang="sk-SK" dirty="0"/>
              <a:t>, </a:t>
            </a:r>
            <a:r>
              <a:rPr lang="sk-SK" dirty="0" err="1"/>
              <a:t>repair</a:t>
            </a:r>
            <a:endParaRPr lang="sk-SK" dirty="0"/>
          </a:p>
          <a:p>
            <a:pPr marR="0" algn="just"/>
            <a:endParaRPr lang="sk-SK" dirty="0"/>
          </a:p>
          <a:p>
            <a:pPr algn="just"/>
            <a:r>
              <a:rPr lang="sk-SK" b="1" i="1" dirty="0">
                <a:solidFill>
                  <a:schemeClr val="accent2"/>
                </a:solidFill>
              </a:rPr>
              <a:t>„ do </a:t>
            </a:r>
            <a:r>
              <a:rPr lang="sk-SK" b="1" i="1" dirty="0" err="1">
                <a:solidFill>
                  <a:schemeClr val="accent2"/>
                </a:solidFill>
              </a:rPr>
              <a:t>something</a:t>
            </a:r>
            <a:r>
              <a:rPr lang="sk-SK" b="1" i="1" dirty="0">
                <a:solidFill>
                  <a:schemeClr val="accent2"/>
                </a:solidFill>
              </a:rPr>
              <a:t>“</a:t>
            </a:r>
            <a:r>
              <a:rPr lang="sk-SK" b="1" dirty="0">
                <a:solidFill>
                  <a:schemeClr val="accent2"/>
                </a:solidFill>
              </a:rPr>
              <a:t> </a:t>
            </a:r>
            <a:r>
              <a:rPr lang="sk-SK" b="1" dirty="0">
                <a:solidFill>
                  <a:srgbClr val="FFC000"/>
                </a:solidFill>
              </a:rPr>
              <a:t>-  </a:t>
            </a:r>
            <a:r>
              <a:rPr lang="sk-SK" dirty="0" err="1"/>
              <a:t>modernization</a:t>
            </a:r>
            <a:r>
              <a:rPr lang="sk-SK" dirty="0"/>
              <a:t>, </a:t>
            </a:r>
            <a:r>
              <a:rPr lang="sk-SK" dirty="0" err="1"/>
              <a:t>reconstruction</a:t>
            </a:r>
            <a:r>
              <a:rPr lang="sk-SK" dirty="0"/>
              <a:t>- </a:t>
            </a:r>
            <a:r>
              <a:rPr lang="sk-SK" dirty="0" err="1"/>
              <a:t>Cost</a:t>
            </a:r>
            <a:r>
              <a:rPr lang="sk-SK" dirty="0"/>
              <a:t> benefit </a:t>
            </a:r>
            <a:r>
              <a:rPr lang="sk-SK" sz="2000" dirty="0" err="1"/>
              <a:t>Analy</a:t>
            </a:r>
            <a:r>
              <a:rPr lang="sk-SK" sz="2000" u="sng" dirty="0" err="1"/>
              <a:t>sis</a:t>
            </a:r>
            <a:endParaRPr lang="sk-SK" sz="2000" dirty="0"/>
          </a:p>
          <a:p>
            <a:pPr marR="0" algn="just"/>
            <a:endParaRPr lang="sk-SK" sz="2000" dirty="0"/>
          </a:p>
          <a:p>
            <a:pPr marL="457200" marR="0" indent="-457200" algn="just"/>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55</a:t>
            </a:fld>
            <a:endParaRPr lang="sk-SK"/>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odnadpis 4"/>
          <p:cNvSpPr>
            <a:spLocks noGrp="1"/>
          </p:cNvSpPr>
          <p:nvPr>
            <p:ph type="subTitle" idx="1"/>
          </p:nvPr>
        </p:nvSpPr>
        <p:spPr>
          <a:xfrm>
            <a:off x="571500" y="404813"/>
            <a:ext cx="7854950" cy="6119812"/>
          </a:xfrm>
        </p:spPr>
        <p:txBody>
          <a:bodyPr>
            <a:normAutofit/>
          </a:bodyPr>
          <a:lstStyle/>
          <a:p>
            <a:pPr marR="0" algn="just"/>
            <a:r>
              <a:rPr lang="sk-SK" sz="2000" b="1" dirty="0" smtClean="0">
                <a:solidFill>
                  <a:schemeClr val="accent2"/>
                </a:solidFill>
              </a:rPr>
              <a:t>4. </a:t>
            </a:r>
            <a:r>
              <a:rPr lang="en-US" sz="2000" b="1" dirty="0" smtClean="0">
                <a:solidFill>
                  <a:schemeClr val="accent2"/>
                </a:solidFill>
              </a:rPr>
              <a:t>Technical </a:t>
            </a:r>
            <a:r>
              <a:rPr lang="en-US" sz="2000" b="1" dirty="0">
                <a:solidFill>
                  <a:schemeClr val="accent2"/>
                </a:solidFill>
              </a:rPr>
              <a:t>Project </a:t>
            </a:r>
            <a:r>
              <a:rPr lang="en-US" sz="2000" b="1" dirty="0" smtClean="0">
                <a:solidFill>
                  <a:schemeClr val="accent2"/>
                </a:solidFill>
              </a:rPr>
              <a:t>Description</a:t>
            </a:r>
            <a:endParaRPr lang="sk-SK" sz="2000" b="1" dirty="0" smtClean="0">
              <a:solidFill>
                <a:schemeClr val="accent2"/>
              </a:solidFill>
            </a:endParaRPr>
          </a:p>
          <a:p>
            <a:pPr marR="0" algn="just"/>
            <a:r>
              <a:rPr lang="en-US" dirty="0" smtClean="0"/>
              <a:t>It </a:t>
            </a:r>
            <a:r>
              <a:rPr lang="en-US" dirty="0"/>
              <a:t>is used to compare the project and its costs with other technically comparable projects. The mutual comparability of technically similar projects is used as an important tool for justifying project costs. An integral part of the technical description is a situation map. This should allow for the identification of all the main parts of the project in sufficient detail</a:t>
            </a:r>
            <a:r>
              <a:rPr lang="en-US" dirty="0" smtClean="0"/>
              <a:t>.</a:t>
            </a:r>
            <a:r>
              <a:rPr lang="sk-SK" dirty="0" smtClean="0"/>
              <a:t> </a:t>
            </a:r>
            <a:r>
              <a:rPr lang="sk-SK" sz="2000" dirty="0" smtClean="0"/>
              <a:t> </a:t>
            </a:r>
          </a:p>
          <a:p>
            <a:pPr marR="0" algn="just"/>
            <a:endParaRPr lang="sk-SK" sz="2000" dirty="0" smtClean="0"/>
          </a:p>
          <a:p>
            <a:pPr marL="457200" marR="0" indent="-457200" algn="just"/>
            <a:r>
              <a:rPr lang="sk-SK" sz="2000" b="1" dirty="0" smtClean="0">
                <a:solidFill>
                  <a:schemeClr val="accent2"/>
                </a:solidFill>
              </a:rPr>
              <a:t>5.F</a:t>
            </a:r>
            <a:r>
              <a:rPr lang="en-US" sz="2000" b="1" dirty="0" err="1" smtClean="0">
                <a:solidFill>
                  <a:schemeClr val="accent2"/>
                </a:solidFill>
              </a:rPr>
              <a:t>inancial</a:t>
            </a:r>
            <a:r>
              <a:rPr lang="en-US" sz="2000" b="1" dirty="0" smtClean="0">
                <a:solidFill>
                  <a:schemeClr val="accent2"/>
                </a:solidFill>
              </a:rPr>
              <a:t> </a:t>
            </a:r>
            <a:r>
              <a:rPr lang="sk-SK" sz="2000" b="1" dirty="0" smtClean="0">
                <a:solidFill>
                  <a:schemeClr val="accent2"/>
                </a:solidFill>
              </a:rPr>
              <a:t>/</a:t>
            </a:r>
            <a:r>
              <a:rPr lang="en-US" sz="2000" b="1" dirty="0" smtClean="0">
                <a:solidFill>
                  <a:schemeClr val="accent2"/>
                </a:solidFill>
              </a:rPr>
              <a:t>economic</a:t>
            </a:r>
            <a:r>
              <a:rPr lang="sk-SK" sz="2000" b="1" dirty="0" smtClean="0">
                <a:solidFill>
                  <a:schemeClr val="accent2"/>
                </a:solidFill>
              </a:rPr>
              <a:t>/</a:t>
            </a:r>
            <a:r>
              <a:rPr lang="en-US" sz="2000" b="1" dirty="0" smtClean="0">
                <a:solidFill>
                  <a:schemeClr val="accent2"/>
                </a:solidFill>
              </a:rPr>
              <a:t> </a:t>
            </a:r>
            <a:r>
              <a:rPr lang="en-US" sz="2000" b="1" dirty="0">
                <a:solidFill>
                  <a:schemeClr val="accent2"/>
                </a:solidFill>
              </a:rPr>
              <a:t>analysis </a:t>
            </a:r>
            <a:endParaRPr lang="sk-SK" sz="2000" b="1" dirty="0" smtClean="0">
              <a:solidFill>
                <a:schemeClr val="accent2"/>
              </a:solidFill>
            </a:endParaRPr>
          </a:p>
          <a:p>
            <a:pPr marL="457200" marR="0" indent="-457200" algn="just"/>
            <a:r>
              <a:rPr lang="en-US" dirty="0" smtClean="0"/>
              <a:t>represent </a:t>
            </a:r>
            <a:r>
              <a:rPr lang="en-US" dirty="0"/>
              <a:t>calculations of complex indicators based on projected </a:t>
            </a:r>
            <a:r>
              <a:rPr lang="en-US" dirty="0" smtClean="0"/>
              <a:t>cash</a:t>
            </a:r>
            <a:r>
              <a:rPr lang="sk-SK" dirty="0"/>
              <a:t> </a:t>
            </a:r>
            <a:r>
              <a:rPr lang="en-US" dirty="0" smtClean="0"/>
              <a:t>flows </a:t>
            </a:r>
            <a:r>
              <a:rPr lang="en-US" dirty="0"/>
              <a:t>and revenues/costs.</a:t>
            </a:r>
            <a:r>
              <a:rPr lang="sk-SK" b="1" i="1" dirty="0" smtClean="0"/>
              <a:t> </a:t>
            </a:r>
          </a:p>
          <a:p>
            <a:pPr marR="0" algn="just"/>
            <a:endParaRPr lang="sk-SK" sz="2000" dirty="0" smtClean="0"/>
          </a:p>
          <a:p>
            <a:pPr marL="457200" marR="0" indent="-457200" algn="just">
              <a:buFont typeface="Calibri" pitchFamily="34" charset="0"/>
              <a:buAutoNum type="arabicPeriod" startAt="5"/>
            </a:pPr>
            <a:endParaRPr lang="sk-SK" sz="2000" dirty="0" smtClean="0"/>
          </a:p>
          <a:p>
            <a:pPr marL="457200" marR="0" indent="-457200" algn="just"/>
            <a:endParaRPr lang="sk-SK" sz="2000" dirty="0" smtClean="0"/>
          </a:p>
          <a:p>
            <a:pPr marL="457200" marR="0" indent="-457200" algn="just"/>
            <a:r>
              <a:rPr lang="sk-SK" sz="2000" dirty="0" smtClean="0"/>
              <a:t> </a:t>
            </a:r>
          </a:p>
          <a:p>
            <a:pPr marL="457200" marR="0" indent="-45720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56</a:t>
            </a:fld>
            <a:endParaRPr lang="sk-SK"/>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odnadpis 4"/>
          <p:cNvSpPr>
            <a:spLocks noGrp="1"/>
          </p:cNvSpPr>
          <p:nvPr>
            <p:ph type="subTitle" idx="1"/>
          </p:nvPr>
        </p:nvSpPr>
        <p:spPr>
          <a:xfrm>
            <a:off x="571500" y="404813"/>
            <a:ext cx="7854950" cy="6119812"/>
          </a:xfrm>
        </p:spPr>
        <p:txBody>
          <a:bodyPr>
            <a:normAutofit/>
          </a:bodyPr>
          <a:lstStyle/>
          <a:p>
            <a:pPr marR="0" algn="just"/>
            <a:r>
              <a:rPr lang="sk-SK" sz="2000" dirty="0" smtClean="0"/>
              <a:t>  </a:t>
            </a:r>
            <a:r>
              <a:rPr lang="sk-SK" sz="2000" b="1" dirty="0" err="1" smtClean="0">
                <a:solidFill>
                  <a:schemeClr val="accent2"/>
                </a:solidFill>
              </a:rPr>
              <a:t>methods</a:t>
            </a:r>
            <a:r>
              <a:rPr lang="sk-SK" sz="2000" b="1" dirty="0" smtClean="0">
                <a:solidFill>
                  <a:schemeClr val="accent2"/>
                </a:solidFill>
              </a:rPr>
              <a:t> – </a:t>
            </a:r>
            <a:r>
              <a:rPr lang="sk-SK" sz="2000" b="1" dirty="0" err="1" smtClean="0">
                <a:solidFill>
                  <a:schemeClr val="accent2"/>
                </a:solidFill>
              </a:rPr>
              <a:t>Cost</a:t>
            </a:r>
            <a:r>
              <a:rPr lang="sk-SK" sz="2000" b="1" dirty="0" smtClean="0">
                <a:solidFill>
                  <a:schemeClr val="accent2"/>
                </a:solidFill>
              </a:rPr>
              <a:t>  Benefit </a:t>
            </a:r>
            <a:r>
              <a:rPr lang="sk-SK" sz="2000" b="1" dirty="0" err="1" smtClean="0">
                <a:solidFill>
                  <a:schemeClr val="accent2"/>
                </a:solidFill>
              </a:rPr>
              <a:t>Analysis</a:t>
            </a:r>
            <a:endParaRPr lang="sk-SK" sz="2000" b="1" u="sng" dirty="0" smtClean="0">
              <a:solidFill>
                <a:schemeClr val="accent2"/>
              </a:solidFill>
            </a:endParaRPr>
          </a:p>
          <a:p>
            <a:pPr marR="0" algn="just"/>
            <a:endParaRPr lang="sk-SK" sz="2000" dirty="0" smtClean="0"/>
          </a:p>
          <a:p>
            <a:pPr marL="342900" marR="0" indent="-342900" algn="just">
              <a:buFont typeface="Wingdings" pitchFamily="2" charset="2"/>
              <a:buChar char="Ø"/>
            </a:pPr>
            <a:r>
              <a:rPr lang="sk-SK" dirty="0" smtClean="0">
                <a:solidFill>
                  <a:schemeClr val="accent2"/>
                </a:solidFill>
              </a:rPr>
              <a:t> </a:t>
            </a:r>
            <a:r>
              <a:rPr lang="sk-SK" dirty="0" err="1" smtClean="0">
                <a:solidFill>
                  <a:schemeClr val="accent2"/>
                </a:solidFill>
              </a:rPr>
              <a:t>Discounted</a:t>
            </a:r>
            <a:r>
              <a:rPr lang="sk-SK" dirty="0" smtClean="0">
                <a:solidFill>
                  <a:schemeClr val="accent2"/>
                </a:solidFill>
              </a:rPr>
              <a:t> Cash-</a:t>
            </a:r>
            <a:r>
              <a:rPr lang="sk-SK" dirty="0" err="1" smtClean="0">
                <a:solidFill>
                  <a:schemeClr val="accent2"/>
                </a:solidFill>
              </a:rPr>
              <a:t>flow</a:t>
            </a:r>
            <a:r>
              <a:rPr lang="sk-SK" dirty="0" smtClean="0">
                <a:solidFill>
                  <a:schemeClr val="accent2"/>
                </a:solidFill>
              </a:rPr>
              <a:t>, DCF</a:t>
            </a:r>
          </a:p>
          <a:p>
            <a:pPr marR="0" algn="just"/>
            <a:r>
              <a:rPr lang="sk-SK" dirty="0" smtClean="0">
                <a:solidFill>
                  <a:schemeClr val="accent2"/>
                </a:solidFill>
              </a:rPr>
              <a:t> </a:t>
            </a:r>
          </a:p>
          <a:p>
            <a:pPr marL="342900" marR="0" indent="-342900" algn="just">
              <a:buFont typeface="Wingdings" pitchFamily="2" charset="2"/>
              <a:buChar char="Ø"/>
            </a:pPr>
            <a:r>
              <a:rPr lang="sk-SK" dirty="0" smtClean="0">
                <a:solidFill>
                  <a:schemeClr val="accent2"/>
                </a:solidFill>
              </a:rPr>
              <a:t> Net </a:t>
            </a:r>
            <a:r>
              <a:rPr lang="sk-SK" dirty="0" err="1" smtClean="0">
                <a:solidFill>
                  <a:schemeClr val="accent2"/>
                </a:solidFill>
              </a:rPr>
              <a:t>Present</a:t>
            </a:r>
            <a:r>
              <a:rPr lang="sk-SK" dirty="0" smtClean="0">
                <a:solidFill>
                  <a:schemeClr val="accent2"/>
                </a:solidFill>
              </a:rPr>
              <a:t> Value, NPV </a:t>
            </a:r>
          </a:p>
          <a:p>
            <a:pPr marR="0" algn="just"/>
            <a:endParaRPr lang="sk-SK" b="1" dirty="0" smtClean="0">
              <a:solidFill>
                <a:schemeClr val="accent2"/>
              </a:solidFill>
            </a:endParaRPr>
          </a:p>
          <a:p>
            <a:pPr marL="342900" marR="0" indent="-342900" algn="just">
              <a:buFont typeface="Wingdings" pitchFamily="2" charset="2"/>
              <a:buChar char="Ø"/>
            </a:pPr>
            <a:r>
              <a:rPr lang="sk-SK" dirty="0" smtClean="0">
                <a:solidFill>
                  <a:schemeClr val="accent2"/>
                </a:solidFill>
              </a:rPr>
              <a:t> </a:t>
            </a:r>
            <a:r>
              <a:rPr lang="sk-SK" dirty="0" err="1" smtClean="0">
                <a:solidFill>
                  <a:schemeClr val="accent2"/>
                </a:solidFill>
              </a:rPr>
              <a:t>Profitability</a:t>
            </a:r>
            <a:r>
              <a:rPr lang="sk-SK" dirty="0" smtClean="0">
                <a:solidFill>
                  <a:schemeClr val="accent2"/>
                </a:solidFill>
              </a:rPr>
              <a:t> Index </a:t>
            </a:r>
          </a:p>
          <a:p>
            <a:pPr marL="342900" marR="0" indent="-342900" algn="just">
              <a:buFont typeface="Wingdings" pitchFamily="2" charset="2"/>
              <a:buChar char="Ø"/>
            </a:pPr>
            <a:endParaRPr lang="sk-SK" b="1" dirty="0" smtClean="0">
              <a:solidFill>
                <a:schemeClr val="accent2"/>
              </a:solidFill>
            </a:endParaRPr>
          </a:p>
          <a:p>
            <a:pPr marL="342900" marR="0" indent="-342900" algn="just">
              <a:buFont typeface="Wingdings" pitchFamily="2" charset="2"/>
              <a:buChar char="Ø"/>
            </a:pPr>
            <a:r>
              <a:rPr lang="sk-SK" dirty="0" err="1" smtClean="0">
                <a:solidFill>
                  <a:schemeClr val="accent2"/>
                </a:solidFill>
              </a:rPr>
              <a:t>Internal</a:t>
            </a:r>
            <a:r>
              <a:rPr lang="sk-SK" dirty="0" smtClean="0">
                <a:solidFill>
                  <a:schemeClr val="accent2"/>
                </a:solidFill>
              </a:rPr>
              <a:t> Rate of </a:t>
            </a:r>
            <a:r>
              <a:rPr lang="sk-SK" dirty="0" err="1" smtClean="0">
                <a:solidFill>
                  <a:schemeClr val="accent2"/>
                </a:solidFill>
              </a:rPr>
              <a:t>Return</a:t>
            </a:r>
            <a:r>
              <a:rPr lang="sk-SK" dirty="0" smtClean="0">
                <a:solidFill>
                  <a:schemeClr val="accent2"/>
                </a:solidFill>
              </a:rPr>
              <a:t>, IRR) </a:t>
            </a:r>
          </a:p>
          <a:p>
            <a:pPr marR="0" algn="just"/>
            <a:endParaRPr lang="sk-SK" b="1" dirty="0" smtClean="0">
              <a:solidFill>
                <a:schemeClr val="accent2"/>
              </a:solidFill>
            </a:endParaRPr>
          </a:p>
          <a:p>
            <a:pPr marL="342900" marR="0" indent="-342900" algn="just">
              <a:buFont typeface="Wingdings" pitchFamily="2" charset="2"/>
              <a:buChar char="Ø"/>
            </a:pPr>
            <a:r>
              <a:rPr lang="sk-SK" dirty="0" err="1" smtClean="0">
                <a:solidFill>
                  <a:schemeClr val="accent2"/>
                </a:solidFill>
              </a:rPr>
              <a:t>Payback</a:t>
            </a:r>
            <a:r>
              <a:rPr lang="sk-SK" dirty="0" smtClean="0">
                <a:solidFill>
                  <a:schemeClr val="accent2"/>
                </a:solidFill>
              </a:rPr>
              <a:t> </a:t>
            </a:r>
            <a:r>
              <a:rPr lang="sk-SK" dirty="0" err="1" smtClean="0">
                <a:solidFill>
                  <a:schemeClr val="accent2"/>
                </a:solidFill>
              </a:rPr>
              <a:t>Period</a:t>
            </a:r>
            <a:endParaRPr lang="sk-SK" dirty="0" smtClean="0">
              <a:solidFill>
                <a:schemeClr val="accent2"/>
              </a:solidFill>
            </a:endParaRPr>
          </a:p>
          <a:p>
            <a:pPr marR="0" algn="just"/>
            <a:r>
              <a:rPr lang="sk-SK" b="1" i="1" dirty="0" smtClean="0">
                <a:solidFill>
                  <a:schemeClr val="accent2"/>
                </a:solidFill>
              </a:rPr>
              <a:t> </a:t>
            </a:r>
          </a:p>
          <a:p>
            <a:pPr marR="0" algn="just"/>
            <a:r>
              <a:rPr lang="sk-SK" sz="2000" dirty="0" smtClean="0"/>
              <a:t>    </a:t>
            </a:r>
          </a:p>
          <a:p>
            <a:pPr marR="0" algn="just" eaLnBrk="1" hangingPunct="1">
              <a:lnSpc>
                <a:spcPct val="80000"/>
              </a:lnSpc>
            </a:pP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57</a:t>
            </a:fld>
            <a:endParaRPr lang="sk-SK"/>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odnadpis 4"/>
          <p:cNvSpPr>
            <a:spLocks noGrp="1"/>
          </p:cNvSpPr>
          <p:nvPr>
            <p:ph type="subTitle" idx="1"/>
          </p:nvPr>
        </p:nvSpPr>
        <p:spPr>
          <a:xfrm>
            <a:off x="571500" y="260350"/>
            <a:ext cx="7854950" cy="6264275"/>
          </a:xfrm>
        </p:spPr>
        <p:txBody>
          <a:bodyPr>
            <a:normAutofit/>
          </a:bodyPr>
          <a:lstStyle/>
          <a:p>
            <a:pPr marR="0" algn="just"/>
            <a:r>
              <a:rPr lang="en-US" sz="2000" b="1" dirty="0">
                <a:solidFill>
                  <a:schemeClr val="accent2"/>
                </a:solidFill>
              </a:rPr>
              <a:t>Discounting </a:t>
            </a:r>
            <a:endParaRPr lang="sk-SK" sz="2000" b="1" dirty="0" smtClean="0">
              <a:solidFill>
                <a:schemeClr val="accent2"/>
              </a:solidFill>
            </a:endParaRPr>
          </a:p>
          <a:p>
            <a:pPr marR="0" algn="just"/>
            <a:r>
              <a:rPr lang="en-US" dirty="0" smtClean="0"/>
              <a:t>is </a:t>
            </a:r>
            <a:r>
              <a:rPr lang="en-US" dirty="0"/>
              <a:t>a financial method that allows for the comparison of revenues, costs, and cash flows incurred over different time periods.</a:t>
            </a:r>
            <a:endParaRPr lang="sk-SK" dirty="0" smtClean="0"/>
          </a:p>
          <a:p>
            <a:pPr marR="0" algn="just" eaLnBrk="1" hangingPunct="1">
              <a:lnSpc>
                <a:spcPct val="80000"/>
              </a:lnSpc>
            </a:pPr>
            <a:endParaRPr lang="sk-SK" dirty="0" smtClean="0"/>
          </a:p>
          <a:p>
            <a:pPr algn="just">
              <a:lnSpc>
                <a:spcPct val="80000"/>
              </a:lnSpc>
            </a:pPr>
            <a:r>
              <a:rPr lang="en-US" dirty="0">
                <a:solidFill>
                  <a:schemeClr val="accent2"/>
                </a:solidFill>
              </a:rPr>
              <a:t>The present value </a:t>
            </a:r>
            <a:r>
              <a:rPr lang="en-US" dirty="0"/>
              <a:t>of future cash flows can be determined by discounting them using an interest rate that reflects the interest that can be earned on an alternative investment +/- risk and liquidity. The discount factor for adjusting future cash flows (costs, revenues, benefits) for a specific year of the reference period is equal </a:t>
            </a:r>
            <a:r>
              <a:rPr lang="en-US" dirty="0" smtClean="0"/>
              <a:t>to</a:t>
            </a:r>
            <a:endParaRPr lang="sk-SK" dirty="0" smtClean="0"/>
          </a:p>
          <a:p>
            <a:pPr algn="just">
              <a:lnSpc>
                <a:spcPct val="80000"/>
              </a:lnSpc>
            </a:pPr>
            <a:r>
              <a:rPr lang="sk-SK" dirty="0"/>
              <a:t>                                          </a:t>
            </a:r>
            <a:r>
              <a:rPr lang="sk-SK" dirty="0" smtClean="0"/>
              <a:t>    </a:t>
            </a:r>
          </a:p>
          <a:p>
            <a:pPr algn="just">
              <a:lnSpc>
                <a:spcPct val="80000"/>
              </a:lnSpc>
            </a:pPr>
            <a:r>
              <a:rPr lang="sk-SK" dirty="0"/>
              <a:t> </a:t>
            </a:r>
            <a:r>
              <a:rPr lang="sk-SK" dirty="0" smtClean="0"/>
              <a:t>                                            </a:t>
            </a:r>
            <a:r>
              <a:rPr lang="sk-SK" dirty="0"/>
              <a:t>1/(1 + k)</a:t>
            </a:r>
            <a:r>
              <a:rPr lang="sk-SK" baseline="30000" dirty="0"/>
              <a:t>n</a:t>
            </a:r>
            <a:endParaRPr lang="sk-SK" dirty="0"/>
          </a:p>
          <a:p>
            <a:pPr algn="just">
              <a:lnSpc>
                <a:spcPct val="80000"/>
              </a:lnSpc>
            </a:pPr>
            <a:endParaRPr lang="sk-SK" dirty="0" smtClean="0"/>
          </a:p>
          <a:p>
            <a:pPr algn="just">
              <a:lnSpc>
                <a:spcPct val="80000"/>
              </a:lnSpc>
            </a:pPr>
            <a:r>
              <a:rPr lang="en-US" dirty="0" smtClean="0"/>
              <a:t>where</a:t>
            </a:r>
            <a:r>
              <a:rPr lang="en-US" dirty="0"/>
              <a:t>: k – real discount rate in </a:t>
            </a:r>
            <a:r>
              <a:rPr lang="en-US" dirty="0" smtClean="0"/>
              <a:t>%</a:t>
            </a:r>
            <a:endParaRPr lang="sk-SK" dirty="0" smtClean="0"/>
          </a:p>
          <a:p>
            <a:pPr algn="just">
              <a:lnSpc>
                <a:spcPct val="80000"/>
              </a:lnSpc>
            </a:pPr>
            <a:r>
              <a:rPr lang="sk-SK" dirty="0" smtClean="0"/>
              <a:t>              </a:t>
            </a:r>
            <a:r>
              <a:rPr lang="en-US" dirty="0" smtClean="0"/>
              <a:t>n </a:t>
            </a:r>
            <a:r>
              <a:rPr lang="en-US" dirty="0"/>
              <a:t>– year of the reference period</a:t>
            </a: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58</a:t>
            </a:fld>
            <a:endParaRPr lang="sk-SK"/>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67544" y="188640"/>
            <a:ext cx="7854696" cy="6195094"/>
          </a:xfrm>
        </p:spPr>
        <p:txBody>
          <a:bodyPr>
            <a:normAutofit/>
          </a:bodyPr>
          <a:lstStyle/>
          <a:p>
            <a:pPr algn="just"/>
            <a:r>
              <a:rPr lang="en-US" sz="2000" b="1" dirty="0">
                <a:solidFill>
                  <a:schemeClr val="accent2"/>
                </a:solidFill>
              </a:rPr>
              <a:t>Net Present </a:t>
            </a:r>
            <a:r>
              <a:rPr lang="en-US" sz="2000" b="1" dirty="0" smtClean="0">
                <a:solidFill>
                  <a:schemeClr val="accent2"/>
                </a:solidFill>
              </a:rPr>
              <a:t>Value</a:t>
            </a:r>
            <a:endParaRPr lang="sk-SK" sz="2000" b="1" dirty="0" smtClean="0">
              <a:solidFill>
                <a:schemeClr val="accent2"/>
              </a:solidFill>
            </a:endParaRPr>
          </a:p>
          <a:p>
            <a:pPr algn="just"/>
            <a:endParaRPr lang="sk-SK" sz="2000" dirty="0"/>
          </a:p>
          <a:p>
            <a:pPr algn="just"/>
            <a:r>
              <a:rPr lang="en-US" sz="2000" dirty="0" smtClean="0"/>
              <a:t>Net </a:t>
            </a:r>
            <a:r>
              <a:rPr lang="en-US" sz="2000" dirty="0"/>
              <a:t>present value is the difference between the present value of expected cash flows and the cost of an </a:t>
            </a:r>
            <a:r>
              <a:rPr lang="en-US" sz="2000" dirty="0" smtClean="0"/>
              <a:t>investment</a:t>
            </a:r>
            <a:endParaRPr lang="sk-SK" sz="2000" dirty="0" smtClean="0"/>
          </a:p>
          <a:p>
            <a:pPr algn="just"/>
            <a:endParaRPr lang="sk-SK" sz="2000" dirty="0"/>
          </a:p>
          <a:p>
            <a:pPr algn="just"/>
            <a:endParaRPr lang="sk-SK" sz="2000" dirty="0"/>
          </a:p>
          <a:p>
            <a:pPr algn="just"/>
            <a:endParaRPr lang="sk-SK" sz="2000" dirty="0"/>
          </a:p>
          <a:p>
            <a:pPr algn="just"/>
            <a:r>
              <a:rPr lang="sk-SK" sz="2000" dirty="0"/>
              <a:t> </a:t>
            </a:r>
          </a:p>
          <a:p>
            <a:pPr algn="just"/>
            <a:endParaRPr lang="sk-SK" sz="2000" dirty="0" smtClean="0"/>
          </a:p>
          <a:p>
            <a:pPr algn="just"/>
            <a:r>
              <a:rPr lang="sk-SK" dirty="0" err="1" smtClean="0"/>
              <a:t>Where</a:t>
            </a:r>
            <a:r>
              <a:rPr lang="sk-SK" dirty="0" smtClean="0"/>
              <a:t>: </a:t>
            </a:r>
          </a:p>
          <a:p>
            <a:pPr algn="just"/>
            <a:r>
              <a:rPr lang="sk-SK" dirty="0" smtClean="0"/>
              <a:t>N</a:t>
            </a:r>
            <a:r>
              <a:rPr lang="en-US" dirty="0" smtClean="0"/>
              <a:t>PV </a:t>
            </a:r>
            <a:r>
              <a:rPr lang="en-US" dirty="0"/>
              <a:t>- net present value of an </a:t>
            </a:r>
            <a:r>
              <a:rPr lang="en-US" dirty="0" smtClean="0"/>
              <a:t>investment</a:t>
            </a:r>
            <a:endParaRPr lang="sk-SK" dirty="0" smtClean="0"/>
          </a:p>
          <a:p>
            <a:pPr algn="just"/>
            <a:r>
              <a:rPr lang="en-US" dirty="0" smtClean="0"/>
              <a:t>CF </a:t>
            </a:r>
            <a:r>
              <a:rPr lang="en-US" dirty="0"/>
              <a:t>- expected cash flow value in period </a:t>
            </a:r>
            <a:r>
              <a:rPr lang="en-US" dirty="0" smtClean="0"/>
              <a:t>t</a:t>
            </a:r>
            <a:endParaRPr lang="sk-SK" dirty="0" smtClean="0"/>
          </a:p>
          <a:p>
            <a:pPr algn="just"/>
            <a:r>
              <a:rPr lang="en-US" dirty="0" smtClean="0"/>
              <a:t>IC </a:t>
            </a:r>
            <a:r>
              <a:rPr lang="en-US" dirty="0"/>
              <a:t>- cost of </a:t>
            </a:r>
            <a:r>
              <a:rPr lang="en-US" dirty="0" smtClean="0"/>
              <a:t>investment</a:t>
            </a:r>
            <a:endParaRPr lang="sk-SK" dirty="0" smtClean="0"/>
          </a:p>
          <a:p>
            <a:pPr algn="just"/>
            <a:r>
              <a:rPr lang="en-US" dirty="0" smtClean="0"/>
              <a:t>k </a:t>
            </a:r>
            <a:r>
              <a:rPr lang="en-US" dirty="0"/>
              <a:t>- cost of capital of the investment (discount rate)t - 0 to </a:t>
            </a:r>
            <a:r>
              <a:rPr lang="en-US" dirty="0" smtClean="0"/>
              <a:t>n </a:t>
            </a:r>
            <a:r>
              <a:rPr lang="en-US" dirty="0"/>
              <a:t>- life of the investment</a:t>
            </a:r>
            <a:r>
              <a:rPr lang="sk-SK" dirty="0"/>
              <a:t> </a:t>
            </a:r>
          </a:p>
          <a:p>
            <a:pPr algn="just"/>
            <a:endParaRPr lang="sk-SK" sz="2000" dirty="0"/>
          </a:p>
        </p:txBody>
      </p:sp>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59</a:t>
            </a:fld>
            <a:endParaRPr lang="sk-SK"/>
          </a:p>
        </p:txBody>
      </p:sp>
      <mc:AlternateContent xmlns:mc="http://schemas.openxmlformats.org/markup-compatibility/2006" xmlns:a14="http://schemas.microsoft.com/office/drawing/2010/main">
        <mc:Choice Requires="a14">
          <p:sp>
            <p:nvSpPr>
              <p:cNvPr id="4" name="Obdĺžnik 3"/>
              <p:cNvSpPr/>
              <p:nvPr/>
            </p:nvSpPr>
            <p:spPr>
              <a:xfrm>
                <a:off x="2051720" y="1916832"/>
                <a:ext cx="3816424" cy="1414233"/>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sk-SK" sz="2000" b="1" i="1" smtClean="0">
                          <a:solidFill>
                            <a:schemeClr val="accent2"/>
                          </a:solidFill>
                          <a:latin typeface="Cambria Math" panose="02040503050406030204" pitchFamily="18" charset="0"/>
                          <a:ea typeface="Calibri" panose="020F0502020204030204" pitchFamily="34" charset="0"/>
                          <a:cs typeface="Times New Roman" panose="02020603050405020304" pitchFamily="18" charset="0"/>
                        </a:rPr>
                        <m:t>𝑵𝑷𝑽</m:t>
                      </m:r>
                      <m:r>
                        <a:rPr lang="sk-SK" sz="2000" b="1" i="1" smtClean="0">
                          <a:solidFill>
                            <a:schemeClr val="accent2"/>
                          </a:solidFill>
                          <a:latin typeface="Cambria Math" panose="02040503050406030204" pitchFamily="18" charset="0"/>
                          <a:ea typeface="Calibri" panose="020F0502020204030204" pitchFamily="34" charset="0"/>
                          <a:cs typeface="Times New Roman" panose="02020603050405020304" pitchFamily="18" charset="0"/>
                        </a:rPr>
                        <m:t>=</m:t>
                      </m:r>
                      <m:r>
                        <a:rPr lang="sk-SK" sz="2000" b="1" i="1" smtClean="0">
                          <a:solidFill>
                            <a:schemeClr val="accent2"/>
                          </a:solidFill>
                          <a:latin typeface="Cambria Math" panose="02040503050406030204" pitchFamily="18" charset="0"/>
                          <a:ea typeface="Calibri" panose="020F0502020204030204" pitchFamily="34" charset="0"/>
                          <a:cs typeface="Times New Roman" panose="02020603050405020304" pitchFamily="18" charset="0"/>
                        </a:rPr>
                        <m:t>𝑪𝑭</m:t>
                      </m:r>
                      <m: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t>− </m:t>
                      </m:r>
                      <m: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t>𝑰𝑪</m:t>
                      </m:r>
                      <m: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𝒕</m:t>
                          </m:r>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𝟎</m:t>
                          </m:r>
                        </m:sub>
                        <m:sup>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𝒏</m:t>
                          </m:r>
                        </m:sup>
                        <m:e>
                          <m:f>
                            <m:fPr>
                              <m:ctrlP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𝑪𝑭</m:t>
                                  </m:r>
                                </m:e>
                                <m:sub>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𝒕</m:t>
                                  </m:r>
                                </m:sub>
                              </m:sSub>
                            </m:num>
                            <m:den>
                              <m:sSup>
                                <m:sSupPr>
                                  <m:ctrlP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𝟏</m:t>
                                      </m:r>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𝒌</m:t>
                                      </m:r>
                                    </m:e>
                                  </m:d>
                                </m:e>
                                <m:sup>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𝒕</m:t>
                                  </m:r>
                                </m:sup>
                              </m:sSup>
                            </m:den>
                          </m:f>
                        </m:e>
                      </m:nary>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m:t>
                      </m:r>
                      <m:r>
                        <a:rPr lang="sk-SK" sz="2000" b="1" i="1">
                          <a:solidFill>
                            <a:schemeClr val="accent2"/>
                          </a:solidFill>
                          <a:effectLst/>
                          <a:latin typeface="Cambria Math" panose="02040503050406030204" pitchFamily="18" charset="0"/>
                          <a:ea typeface="Calibri" panose="020F0502020204030204" pitchFamily="34" charset="0"/>
                          <a:cs typeface="Times New Roman" panose="02020603050405020304" pitchFamily="18" charset="0"/>
                        </a:rPr>
                        <m:t>𝑰𝑪</m:t>
                      </m:r>
                    </m:oMath>
                  </m:oMathPara>
                </a14:m>
                <a:endParaRPr lang="sk-SK" sz="2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Obdĺžnik 3"/>
              <p:cNvSpPr>
                <a:spLocks noRot="1" noChangeAspect="1" noMove="1" noResize="1" noEditPoints="1" noAdjustHandles="1" noChangeArrowheads="1" noChangeShapeType="1" noTextEdit="1"/>
              </p:cNvSpPr>
              <p:nvPr/>
            </p:nvSpPr>
            <p:spPr>
              <a:xfrm>
                <a:off x="2051720" y="1916832"/>
                <a:ext cx="3816424" cy="1414233"/>
              </a:xfrm>
              <a:prstGeom prst="rect">
                <a:avLst/>
              </a:prstGeom>
              <a:blipFill>
                <a:blip r:embed="rId2"/>
                <a:stretch>
                  <a:fillRect/>
                </a:stretch>
              </a:blipFill>
            </p:spPr>
            <p:txBody>
              <a:bodyPr/>
              <a:lstStyle/>
              <a:p>
                <a:r>
                  <a:rPr lang="sk-SK">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142844" y="428604"/>
            <a:ext cx="9001156" cy="952634"/>
          </a:xfrm>
          <a:ln>
            <a:miter lim="800000"/>
            <a:headEnd/>
            <a:tailEnd/>
          </a:ln>
          <a:extLst/>
        </p:spPr>
        <p:txBody>
          <a:bodyPr>
            <a:noAutofit/>
          </a:bodyPr>
          <a:lstStyle/>
          <a:p>
            <a:pPr algn="l" eaLnBrk="1" fontAlgn="auto" hangingPunct="1">
              <a:spcAft>
                <a:spcPts val="0"/>
              </a:spcAft>
              <a:defRPr/>
            </a:pPr>
            <a:r>
              <a:rPr lang="sk-SK" sz="3200" dirty="0" smtClean="0">
                <a:solidFill>
                  <a:schemeClr val="tx1"/>
                </a:solidFill>
              </a:rPr>
              <a:t/>
            </a:r>
            <a:br>
              <a:rPr lang="sk-SK" sz="3200" dirty="0" smtClean="0">
                <a:solidFill>
                  <a:schemeClr val="tx1"/>
                </a:solidFill>
              </a:rPr>
            </a:br>
            <a:r>
              <a:rPr lang="sk-SK" sz="3200" dirty="0" smtClean="0">
                <a:solidFill>
                  <a:schemeClr val="tx1"/>
                </a:solidFill>
              </a:rPr>
              <a:t/>
            </a:r>
            <a:br>
              <a:rPr lang="sk-SK" sz="3200" dirty="0" smtClean="0">
                <a:solidFill>
                  <a:schemeClr val="tx1"/>
                </a:solidFill>
              </a:rPr>
            </a:br>
            <a:r>
              <a:rPr lang="sk-SK" sz="3200" b="1" dirty="0" smtClean="0">
                <a:solidFill>
                  <a:schemeClr val="accent2"/>
                </a:solidFill>
              </a:rPr>
              <a:t>III. Project management </a:t>
            </a:r>
            <a:r>
              <a:rPr lang="sk-SK" sz="3200" b="1" dirty="0" err="1" smtClean="0">
                <a:solidFill>
                  <a:schemeClr val="accent2"/>
                </a:solidFill>
              </a:rPr>
              <a:t>Processess</a:t>
            </a:r>
            <a:endParaRPr lang="sk-SK" sz="3200" b="1" dirty="0">
              <a:solidFill>
                <a:schemeClr val="accent2"/>
              </a:solidFill>
            </a:endParaRPr>
          </a:p>
        </p:txBody>
      </p:sp>
      <p:sp>
        <p:nvSpPr>
          <p:cNvPr id="11267" name="Podnadpis 4"/>
          <p:cNvSpPr>
            <a:spLocks noGrp="1"/>
          </p:cNvSpPr>
          <p:nvPr>
            <p:ph type="subTitle" idx="1"/>
          </p:nvPr>
        </p:nvSpPr>
        <p:spPr>
          <a:xfrm>
            <a:off x="395288" y="1916113"/>
            <a:ext cx="7854950" cy="3714750"/>
          </a:xfrm>
        </p:spPr>
        <p:txBody>
          <a:bodyPr>
            <a:normAutofit/>
          </a:bodyPr>
          <a:lstStyle/>
          <a:p>
            <a:pPr marL="457200" indent="-457200" algn="just">
              <a:buFont typeface="Wingdings" panose="05000000000000000000" pitchFamily="2" charset="2"/>
              <a:buChar char="Ø"/>
            </a:pPr>
            <a:r>
              <a:rPr lang="en-US" sz="2400" dirty="0" smtClean="0"/>
              <a:t>Project </a:t>
            </a:r>
            <a:r>
              <a:rPr lang="en-US" sz="2400" dirty="0"/>
              <a:t>initiation and </a:t>
            </a:r>
            <a:r>
              <a:rPr lang="en-US" sz="2400" dirty="0" smtClean="0"/>
              <a:t>start-up</a:t>
            </a:r>
            <a:endParaRPr lang="sk-SK" sz="2400" dirty="0" smtClean="0"/>
          </a:p>
          <a:p>
            <a:pPr marL="457200" indent="-457200" algn="just">
              <a:buFont typeface="Wingdings" panose="05000000000000000000" pitchFamily="2" charset="2"/>
              <a:buChar char="Ø"/>
            </a:pPr>
            <a:r>
              <a:rPr lang="en-US" sz="2400" dirty="0" smtClean="0"/>
              <a:t>Project planning</a:t>
            </a:r>
            <a:endParaRPr lang="sk-SK" sz="2400" dirty="0" smtClean="0"/>
          </a:p>
          <a:p>
            <a:pPr marL="457200" indent="-457200" algn="just">
              <a:buFont typeface="Wingdings" panose="05000000000000000000" pitchFamily="2" charset="2"/>
              <a:buChar char="Ø"/>
            </a:pPr>
            <a:r>
              <a:rPr lang="en-US" sz="2400" dirty="0" smtClean="0"/>
              <a:t>Project management</a:t>
            </a:r>
            <a:endParaRPr lang="sk-SK" sz="2400" dirty="0" smtClean="0"/>
          </a:p>
          <a:p>
            <a:pPr marL="457200" indent="-457200" algn="just">
              <a:buFont typeface="Wingdings" panose="05000000000000000000" pitchFamily="2" charset="2"/>
              <a:buChar char="Ø"/>
            </a:pPr>
            <a:r>
              <a:rPr lang="en-US" sz="2400" dirty="0" smtClean="0"/>
              <a:t>Project schedule</a:t>
            </a:r>
            <a:endParaRPr lang="sk-SK" sz="2400" dirty="0" smtClean="0"/>
          </a:p>
          <a:p>
            <a:pPr marL="457200" indent="-457200" algn="just">
              <a:buFont typeface="Wingdings" panose="05000000000000000000" pitchFamily="2" charset="2"/>
              <a:buChar char="Ø"/>
            </a:pPr>
            <a:r>
              <a:rPr lang="en-US" sz="2400" dirty="0" smtClean="0"/>
              <a:t>Project </a:t>
            </a:r>
            <a:r>
              <a:rPr lang="en-US" sz="2400" dirty="0" err="1" smtClean="0"/>
              <a:t>controlControlling</a:t>
            </a:r>
            <a:endParaRPr lang="sk-SK" sz="2400" dirty="0" smtClean="0"/>
          </a:p>
          <a:p>
            <a:pPr marL="457200" indent="-457200" algn="just">
              <a:buFont typeface="Wingdings" panose="05000000000000000000" pitchFamily="2" charset="2"/>
              <a:buChar char="Ø"/>
            </a:pPr>
            <a:r>
              <a:rPr lang="en-US" sz="2400" dirty="0" smtClean="0"/>
              <a:t>Computer </a:t>
            </a:r>
            <a:r>
              <a:rPr lang="en-US" sz="2400" dirty="0"/>
              <a:t>systems</a:t>
            </a:r>
            <a:endParaRPr lang="sk-SK" sz="24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a:t>
            </a:fld>
            <a:endParaRPr lang="sk-SK"/>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Podnadpis 2"/>
              <p:cNvSpPr>
                <a:spLocks noGrp="1"/>
              </p:cNvSpPr>
              <p:nvPr>
                <p:ph type="subTitle" idx="1"/>
              </p:nvPr>
            </p:nvSpPr>
            <p:spPr>
              <a:xfrm>
                <a:off x="539552" y="566027"/>
                <a:ext cx="7854696" cy="5904656"/>
              </a:xfrm>
            </p:spPr>
            <p:txBody>
              <a:bodyPr>
                <a:normAutofit/>
              </a:bodyPr>
              <a:lstStyle/>
              <a:p>
                <a:pPr algn="just"/>
                <a:r>
                  <a:rPr lang="sk-SK" sz="2000" dirty="0">
                    <a:solidFill>
                      <a:schemeClr val="accent2"/>
                    </a:solidFill>
                  </a:rPr>
                  <a:t> </a:t>
                </a:r>
                <a:r>
                  <a:rPr lang="sk-SK" sz="2000" b="1" dirty="0" err="1">
                    <a:solidFill>
                      <a:schemeClr val="accent2"/>
                    </a:solidFill>
                  </a:rPr>
                  <a:t>Profitability</a:t>
                </a:r>
                <a:r>
                  <a:rPr lang="sk-SK" sz="2000" b="1" dirty="0">
                    <a:solidFill>
                      <a:schemeClr val="accent2"/>
                    </a:solidFill>
                  </a:rPr>
                  <a:t> Index </a:t>
                </a:r>
              </a:p>
              <a:p>
                <a:pPr algn="just"/>
                <a:endParaRPr lang="sk-SK" sz="2000" dirty="0"/>
              </a:p>
              <a:p>
                <a:pPr algn="just"/>
                <a:r>
                  <a:rPr lang="sk-SK" sz="2000" dirty="0"/>
                  <a:t> </a:t>
                </a:r>
              </a:p>
              <a:p>
                <a:pPr algn="just"/>
                <a:r>
                  <a:rPr lang="sk-SK" sz="2000" dirty="0" smtClean="0">
                    <a:solidFill>
                      <a:schemeClr val="accent2"/>
                    </a:solidFill>
                  </a:rPr>
                  <a:t>                                                      </a:t>
                </a:r>
                <a14:m>
                  <m:oMath xmlns:m="http://schemas.openxmlformats.org/officeDocument/2006/math">
                    <m:f>
                      <m:fPr>
                        <m:ctrlP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ctrlPr>
                          </m:sSubPr>
                          <m:e>
                            <m: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t>𝑪𝑭</m:t>
                            </m:r>
                          </m:e>
                          <m:sub>
                            <m: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t>𝒕</m:t>
                            </m:r>
                          </m:sub>
                        </m:sSub>
                      </m:num>
                      <m:den>
                        <m:sSup>
                          <m:sSupPr>
                            <m:ctrlP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ctrlPr>
                              </m:dPr>
                              <m:e>
                                <m: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t>𝑰𝑪</m:t>
                                </m:r>
                              </m:e>
                            </m:d>
                          </m:e>
                          <m:sup>
                            <m:r>
                              <a:rPr lang="sk-SK" sz="2000" b="1" i="1">
                                <a:solidFill>
                                  <a:schemeClr val="accent2"/>
                                </a:solidFill>
                                <a:latin typeface="Cambria Math" panose="02040503050406030204" pitchFamily="18" charset="0"/>
                                <a:ea typeface="Calibri" panose="020F0502020204030204" pitchFamily="34" charset="0"/>
                                <a:cs typeface="Times New Roman" panose="02020603050405020304" pitchFamily="18" charset="0"/>
                              </a:rPr>
                              <m:t>𝒕</m:t>
                            </m:r>
                          </m:sup>
                        </m:sSup>
                      </m:den>
                    </m:f>
                  </m:oMath>
                </a14:m>
                <a:r>
                  <a:rPr lang="sk-SK" sz="2000" dirty="0" smtClean="0">
                    <a:solidFill>
                      <a:schemeClr val="accent2"/>
                    </a:solidFill>
                  </a:rPr>
                  <a:t> </a:t>
                </a:r>
                <a:r>
                  <a:rPr lang="en-US" sz="2000" dirty="0">
                    <a:solidFill>
                      <a:schemeClr val="accent2"/>
                    </a:solidFill>
                  </a:rPr>
                  <a:t>&gt;</a:t>
                </a:r>
                <a:r>
                  <a:rPr lang="sk-SK" sz="2000" dirty="0">
                    <a:solidFill>
                      <a:schemeClr val="accent2"/>
                    </a:solidFill>
                  </a:rPr>
                  <a:t> </a:t>
                </a:r>
                <a:r>
                  <a:rPr lang="sk-SK" sz="2000" dirty="0" smtClean="0">
                    <a:solidFill>
                      <a:schemeClr val="accent2"/>
                    </a:solidFill>
                  </a:rPr>
                  <a:t>1 </a:t>
                </a:r>
              </a:p>
              <a:p>
                <a:pPr algn="just"/>
                <a:endParaRPr lang="sk-SK" sz="2000" dirty="0"/>
              </a:p>
              <a:p>
                <a:pPr algn="just"/>
                <a:r>
                  <a:rPr lang="sk-SK" dirty="0" smtClean="0"/>
                  <a:t>I</a:t>
                </a:r>
                <a:r>
                  <a:rPr lang="en-US" dirty="0" smtClean="0"/>
                  <a:t>f </a:t>
                </a:r>
                <a:r>
                  <a:rPr lang="en-US" dirty="0"/>
                  <a:t>the index value is &gt; 1, we can accept the investment. </a:t>
                </a:r>
                <a:endParaRPr lang="sk-SK" dirty="0" smtClean="0"/>
              </a:p>
              <a:p>
                <a:pPr algn="just"/>
                <a:r>
                  <a:rPr lang="en-US" dirty="0" smtClean="0"/>
                  <a:t>We </a:t>
                </a:r>
                <a:r>
                  <a:rPr lang="en-US" dirty="0"/>
                  <a:t>will also use it when comparing options: from two options, we choose the one with the larger index.</a:t>
                </a:r>
                <a:endParaRPr lang="sk-SK" dirty="0"/>
              </a:p>
            </p:txBody>
          </p:sp>
        </mc:Choice>
        <mc:Fallback xmlns="">
          <p:sp>
            <p:nvSpPr>
              <p:cNvPr id="3" name="Podnadpis 2"/>
              <p:cNvSpPr>
                <a:spLocks noGrp="1" noRot="1" noChangeAspect="1" noMove="1" noResize="1" noEditPoints="1" noAdjustHandles="1" noChangeArrowheads="1" noChangeShapeType="1" noTextEdit="1"/>
              </p:cNvSpPr>
              <p:nvPr>
                <p:ph type="subTitle" idx="1"/>
              </p:nvPr>
            </p:nvSpPr>
            <p:spPr>
              <a:xfrm>
                <a:off x="539552" y="566027"/>
                <a:ext cx="7854696" cy="5904656"/>
              </a:xfrm>
              <a:blipFill>
                <a:blip r:embed="rId2"/>
                <a:stretch>
                  <a:fillRect l="-699" t="-1136" r="-621"/>
                </a:stretch>
              </a:blipFill>
            </p:spPr>
            <p:txBody>
              <a:bodyPr/>
              <a:lstStyle/>
              <a:p>
                <a:r>
                  <a:rPr lang="sk-SK">
                    <a:noFill/>
                  </a:rPr>
                  <a:t> </a:t>
                </a:r>
              </a:p>
            </p:txBody>
          </p:sp>
        </mc:Fallback>
      </mc:AlternateContent>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60</a:t>
            </a:fld>
            <a:endParaRPr lang="sk-SK"/>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odnadpis 1"/>
              <p:cNvSpPr>
                <a:spLocks noGrp="1"/>
              </p:cNvSpPr>
              <p:nvPr>
                <p:ph type="subTitle" idx="1"/>
              </p:nvPr>
            </p:nvSpPr>
            <p:spPr>
              <a:xfrm>
                <a:off x="533400" y="44624"/>
                <a:ext cx="7783016" cy="6552728"/>
              </a:xfrm>
            </p:spPr>
            <p:txBody>
              <a:bodyPr/>
              <a:lstStyle/>
              <a:p>
                <a:pPr algn="just"/>
                <a:r>
                  <a:rPr lang="sk-SK" sz="2000" b="1" dirty="0" smtClean="0">
                    <a:solidFill>
                      <a:schemeClr val="accent2"/>
                    </a:solidFill>
                  </a:rPr>
                  <a:t>Internal </a:t>
                </a:r>
                <a:r>
                  <a:rPr lang="sk-SK" sz="2000" b="1" dirty="0">
                    <a:solidFill>
                      <a:schemeClr val="accent2"/>
                    </a:solidFill>
                  </a:rPr>
                  <a:t>Rate of </a:t>
                </a:r>
                <a:r>
                  <a:rPr lang="sk-SK" sz="2000" b="1" dirty="0" err="1" smtClean="0">
                    <a:solidFill>
                      <a:schemeClr val="accent2"/>
                    </a:solidFill>
                  </a:rPr>
                  <a:t>Return</a:t>
                </a:r>
                <a:r>
                  <a:rPr lang="sk-SK" sz="2000" b="1" dirty="0">
                    <a:solidFill>
                      <a:schemeClr val="accent2"/>
                    </a:solidFill>
                  </a:rPr>
                  <a:t> </a:t>
                </a:r>
                <a:r>
                  <a:rPr lang="sk-SK" sz="2000" b="1" dirty="0" smtClean="0">
                    <a:solidFill>
                      <a:schemeClr val="accent2"/>
                    </a:solidFill>
                  </a:rPr>
                  <a:t>– IRR</a:t>
                </a:r>
              </a:p>
              <a:p>
                <a:pPr algn="just"/>
                <a:endParaRPr lang="sk-SK" sz="2000" b="1" dirty="0" smtClean="0">
                  <a:solidFill>
                    <a:schemeClr val="accent2"/>
                  </a:solidFill>
                </a:endParaRPr>
              </a:p>
              <a:p>
                <a:pPr algn="just"/>
                <a:r>
                  <a:rPr lang="en-US" sz="2000" dirty="0"/>
                  <a:t>is the interest rate at which the present value of cash receipts from an investment project equals the investment expenditure</a:t>
                </a:r>
                <a:endParaRPr lang="sk-SK" sz="2000" dirty="0" smtClean="0"/>
              </a:p>
              <a:p>
                <a:pPr algn="just"/>
                <a:endParaRPr lang="sk-SK" sz="2000" dirty="0"/>
              </a:p>
              <a:p>
                <a:pPr/>
                <a14:m>
                  <m:oMathPara xmlns:m="http://schemas.openxmlformats.org/officeDocument/2006/math">
                    <m:oMathParaPr>
                      <m:jc m:val="centerGroup"/>
                    </m:oMathParaPr>
                    <m:oMath xmlns:m="http://schemas.openxmlformats.org/officeDocument/2006/math">
                      <m:r>
                        <a:rPr lang="sk-SK" b="1" i="1" smtClean="0">
                          <a:solidFill>
                            <a:schemeClr val="accent2"/>
                          </a:solidFill>
                          <a:latin typeface="Cambria Math" panose="02040503050406030204" pitchFamily="18" charset="0"/>
                        </a:rPr>
                        <m:t>𝑪𝑭</m:t>
                      </m:r>
                      <m:r>
                        <a:rPr lang="sk-SK" b="1" i="1" smtClean="0">
                          <a:solidFill>
                            <a:schemeClr val="accent2"/>
                          </a:solidFill>
                          <a:latin typeface="Cambria Math" panose="02040503050406030204" pitchFamily="18" charset="0"/>
                        </a:rPr>
                        <m:t>=</m:t>
                      </m:r>
                      <m:r>
                        <a:rPr lang="sk-SK" b="1" i="1" smtClean="0">
                          <a:solidFill>
                            <a:schemeClr val="accent2"/>
                          </a:solidFill>
                          <a:latin typeface="Cambria Math" panose="02040503050406030204" pitchFamily="18" charset="0"/>
                        </a:rPr>
                        <m:t>𝑰𝑪</m:t>
                      </m:r>
                    </m:oMath>
                  </m:oMathPara>
                </a14:m>
                <a:endParaRPr lang="sk-SK" dirty="0" smtClean="0">
                  <a:solidFill>
                    <a:schemeClr val="accent2"/>
                  </a:solidFill>
                </a:endParaRPr>
              </a:p>
              <a:p>
                <a:endParaRPr lang="sk-SK" dirty="0">
                  <a:solidFill>
                    <a:schemeClr val="accent2"/>
                  </a:solidFill>
                </a:endParaRPr>
              </a:p>
              <a:p>
                <a:pPr/>
                <a14:m>
                  <m:oMathPara xmlns:m="http://schemas.openxmlformats.org/officeDocument/2006/math">
                    <m:oMathParaPr>
                      <m:jc m:val="centerGroup"/>
                    </m:oMathParaPr>
                    <m:oMath xmlns:m="http://schemas.openxmlformats.org/officeDocument/2006/math">
                      <m:nary>
                        <m:naryPr>
                          <m:chr m:val="∑"/>
                          <m:limLoc m:val="undOvr"/>
                          <m:ctrlPr>
                            <a:rPr lang="sk-SK" b="1" i="1">
                              <a:solidFill>
                                <a:schemeClr val="accent2"/>
                              </a:solidFill>
                              <a:latin typeface="Cambria Math" panose="02040503050406030204" pitchFamily="18" charset="0"/>
                            </a:rPr>
                          </m:ctrlPr>
                        </m:naryPr>
                        <m:sub>
                          <m:r>
                            <a:rPr lang="sk-SK" b="1" i="1">
                              <a:solidFill>
                                <a:schemeClr val="accent2"/>
                              </a:solidFill>
                              <a:latin typeface="Cambria Math" panose="02040503050406030204" pitchFamily="18" charset="0"/>
                            </a:rPr>
                            <m:t>𝒕</m:t>
                          </m:r>
                          <m:r>
                            <a:rPr lang="sk-SK" b="1" i="1">
                              <a:solidFill>
                                <a:schemeClr val="accent2"/>
                              </a:solidFill>
                              <a:latin typeface="Cambria Math" panose="02040503050406030204" pitchFamily="18" charset="0"/>
                            </a:rPr>
                            <m:t>=</m:t>
                          </m:r>
                          <m:r>
                            <a:rPr lang="sk-SK" b="1" i="1">
                              <a:solidFill>
                                <a:schemeClr val="accent2"/>
                              </a:solidFill>
                              <a:latin typeface="Cambria Math" panose="02040503050406030204" pitchFamily="18" charset="0"/>
                            </a:rPr>
                            <m:t>𝟎</m:t>
                          </m:r>
                        </m:sub>
                        <m:sup>
                          <m:r>
                            <a:rPr lang="sk-SK" b="1" i="1">
                              <a:solidFill>
                                <a:schemeClr val="accent2"/>
                              </a:solidFill>
                              <a:latin typeface="Cambria Math" panose="02040503050406030204" pitchFamily="18" charset="0"/>
                            </a:rPr>
                            <m:t>𝒏</m:t>
                          </m:r>
                        </m:sup>
                        <m:e>
                          <m:f>
                            <m:fPr>
                              <m:ctrlPr>
                                <a:rPr lang="sk-SK" b="1" i="1">
                                  <a:solidFill>
                                    <a:schemeClr val="accent2"/>
                                  </a:solidFill>
                                  <a:latin typeface="Cambria Math" panose="02040503050406030204" pitchFamily="18" charset="0"/>
                                </a:rPr>
                              </m:ctrlPr>
                            </m:fPr>
                            <m:num>
                              <m:sSub>
                                <m:sSubPr>
                                  <m:ctrlPr>
                                    <a:rPr lang="sk-SK" b="1" i="1">
                                      <a:solidFill>
                                        <a:schemeClr val="accent2"/>
                                      </a:solidFill>
                                      <a:latin typeface="Cambria Math" panose="02040503050406030204" pitchFamily="18" charset="0"/>
                                    </a:rPr>
                                  </m:ctrlPr>
                                </m:sSubPr>
                                <m:e>
                                  <m:r>
                                    <a:rPr lang="sk-SK" b="1" i="1">
                                      <a:solidFill>
                                        <a:schemeClr val="accent2"/>
                                      </a:solidFill>
                                      <a:latin typeface="Cambria Math" panose="02040503050406030204" pitchFamily="18" charset="0"/>
                                    </a:rPr>
                                    <m:t>𝑪𝑭</m:t>
                                  </m:r>
                                </m:e>
                                <m:sub>
                                  <m:r>
                                    <a:rPr lang="sk-SK" b="1" i="1">
                                      <a:solidFill>
                                        <a:schemeClr val="accent2"/>
                                      </a:solidFill>
                                      <a:latin typeface="Cambria Math" panose="02040503050406030204" pitchFamily="18" charset="0"/>
                                    </a:rPr>
                                    <m:t>𝒕</m:t>
                                  </m:r>
                                </m:sub>
                              </m:sSub>
                            </m:num>
                            <m:den>
                              <m:sSup>
                                <m:sSupPr>
                                  <m:ctrlPr>
                                    <a:rPr lang="sk-SK" b="1" i="1">
                                      <a:solidFill>
                                        <a:schemeClr val="accent2"/>
                                      </a:solidFill>
                                      <a:latin typeface="Cambria Math" panose="02040503050406030204" pitchFamily="18" charset="0"/>
                                    </a:rPr>
                                  </m:ctrlPr>
                                </m:sSupPr>
                                <m:e>
                                  <m:r>
                                    <a:rPr lang="sk-SK" b="1" i="1">
                                      <a:solidFill>
                                        <a:schemeClr val="accent2"/>
                                      </a:solidFill>
                                      <a:latin typeface="Cambria Math" panose="02040503050406030204" pitchFamily="18" charset="0"/>
                                    </a:rPr>
                                    <m:t>(</m:t>
                                  </m:r>
                                  <m:r>
                                    <a:rPr lang="sk-SK" b="1" i="1">
                                      <a:solidFill>
                                        <a:schemeClr val="accent2"/>
                                      </a:solidFill>
                                      <a:latin typeface="Cambria Math" panose="02040503050406030204" pitchFamily="18" charset="0"/>
                                    </a:rPr>
                                    <m:t>𝟏</m:t>
                                  </m:r>
                                  <m:r>
                                    <a:rPr lang="sk-SK" b="1" i="1">
                                      <a:solidFill>
                                        <a:schemeClr val="accent2"/>
                                      </a:solidFill>
                                      <a:latin typeface="Cambria Math" panose="02040503050406030204" pitchFamily="18" charset="0"/>
                                    </a:rPr>
                                    <m:t>+</m:t>
                                  </m:r>
                                  <m:r>
                                    <a:rPr lang="sk-SK" b="1" i="1">
                                      <a:solidFill>
                                        <a:schemeClr val="accent2"/>
                                      </a:solidFill>
                                      <a:latin typeface="Cambria Math" panose="02040503050406030204" pitchFamily="18" charset="0"/>
                                    </a:rPr>
                                    <m:t>𝒌</m:t>
                                  </m:r>
                                  <m:r>
                                    <a:rPr lang="sk-SK" b="1" i="1">
                                      <a:solidFill>
                                        <a:schemeClr val="accent2"/>
                                      </a:solidFill>
                                      <a:latin typeface="Cambria Math" panose="02040503050406030204" pitchFamily="18" charset="0"/>
                                    </a:rPr>
                                    <m:t>)</m:t>
                                  </m:r>
                                </m:e>
                                <m:sup>
                                  <m:r>
                                    <a:rPr lang="sk-SK" b="1" i="1">
                                      <a:solidFill>
                                        <a:schemeClr val="accent2"/>
                                      </a:solidFill>
                                      <a:latin typeface="Cambria Math" panose="02040503050406030204" pitchFamily="18" charset="0"/>
                                    </a:rPr>
                                    <m:t>𝒕</m:t>
                                  </m:r>
                                </m:sup>
                              </m:sSup>
                            </m:den>
                          </m:f>
                        </m:e>
                      </m:nary>
                      <m:r>
                        <a:rPr lang="sk-SK" b="1" i="1">
                          <a:solidFill>
                            <a:schemeClr val="accent2"/>
                          </a:solidFill>
                          <a:latin typeface="Cambria Math" panose="02040503050406030204" pitchFamily="18" charset="0"/>
                        </a:rPr>
                        <m:t>=</m:t>
                      </m:r>
                      <m:r>
                        <a:rPr lang="sk-SK" b="1" i="1">
                          <a:solidFill>
                            <a:schemeClr val="accent2"/>
                          </a:solidFill>
                          <a:latin typeface="Cambria Math" panose="02040503050406030204" pitchFamily="18" charset="0"/>
                        </a:rPr>
                        <m:t>𝑰𝑪</m:t>
                      </m:r>
                    </m:oMath>
                  </m:oMathPara>
                </a14:m>
                <a:endParaRPr lang="sk-SK" dirty="0">
                  <a:solidFill>
                    <a:schemeClr val="accent2"/>
                  </a:solidFill>
                </a:endParaRPr>
              </a:p>
              <a:p>
                <a:endParaRPr lang="sk-SK" b="1" i="1" dirty="0" smtClean="0">
                  <a:solidFill>
                    <a:srgbClr val="FFC000"/>
                  </a:solidFill>
                  <a:latin typeface="Cambria Math" panose="02040503050406030204" pitchFamily="18" charset="0"/>
                </a:endParaRPr>
              </a:p>
              <a:p>
                <a:pPr algn="just"/>
                <a:r>
                  <a:rPr lang="sk-SK" dirty="0" smtClean="0">
                    <a:solidFill>
                      <a:schemeClr val="accent2"/>
                    </a:solidFill>
                  </a:rPr>
                  <a:t>K – </a:t>
                </a:r>
                <a:r>
                  <a:rPr lang="sk-SK" dirty="0" err="1" smtClean="0">
                    <a:solidFill>
                      <a:schemeClr val="accent2"/>
                    </a:solidFill>
                  </a:rPr>
                  <a:t>interset</a:t>
                </a:r>
                <a:r>
                  <a:rPr lang="sk-SK" dirty="0" smtClean="0">
                    <a:solidFill>
                      <a:schemeClr val="accent2"/>
                    </a:solidFill>
                  </a:rPr>
                  <a:t> rate - </a:t>
                </a:r>
                <a:r>
                  <a:rPr lang="sk-SK" dirty="0" err="1" smtClean="0">
                    <a:solidFill>
                      <a:schemeClr val="accent2"/>
                    </a:solidFill>
                  </a:rPr>
                  <a:t>consider</a:t>
                </a:r>
                <a:r>
                  <a:rPr lang="sk-SK" dirty="0" smtClean="0">
                    <a:solidFill>
                      <a:schemeClr val="accent2"/>
                    </a:solidFill>
                  </a:rPr>
                  <a:t> to:  ECB + bank </a:t>
                </a:r>
                <a:r>
                  <a:rPr lang="sk-SK" dirty="0" err="1" smtClean="0">
                    <a:solidFill>
                      <a:schemeClr val="accent2"/>
                    </a:solidFill>
                  </a:rPr>
                  <a:t>margin</a:t>
                </a:r>
                <a:r>
                  <a:rPr lang="sk-SK" dirty="0" smtClean="0">
                    <a:solidFill>
                      <a:schemeClr val="accent2"/>
                    </a:solidFill>
                  </a:rPr>
                  <a:t> </a:t>
                </a:r>
              </a:p>
              <a:p>
                <a:pPr algn="just"/>
                <a:endParaRPr lang="sk-SK" dirty="0">
                  <a:solidFill>
                    <a:schemeClr val="accent2"/>
                  </a:solidFill>
                </a:endParaRPr>
              </a:p>
              <a:p>
                <a:pPr algn="just"/>
                <a:r>
                  <a:rPr lang="en-US" b="1" dirty="0">
                    <a:solidFill>
                      <a:schemeClr val="accent2"/>
                    </a:solidFill>
                  </a:rPr>
                  <a:t>The payback period </a:t>
                </a:r>
                <a:endParaRPr lang="sk-SK" b="1" dirty="0" smtClean="0">
                  <a:solidFill>
                    <a:schemeClr val="accent2"/>
                  </a:solidFill>
                </a:endParaRPr>
              </a:p>
              <a:p>
                <a:pPr algn="just"/>
                <a:r>
                  <a:rPr lang="en-US" dirty="0" smtClean="0"/>
                  <a:t>is </a:t>
                </a:r>
                <a:r>
                  <a:rPr lang="en-US" dirty="0"/>
                  <a:t>the period over which the cash flow will bring a value equal to the original cost of the investment.</a:t>
                </a:r>
                <a:endParaRPr lang="sk-SK" dirty="0" smtClean="0"/>
              </a:p>
              <a:p>
                <a:pPr algn="just"/>
                <a:endParaRPr lang="sk-SK" dirty="0">
                  <a:solidFill>
                    <a:schemeClr val="accent2"/>
                  </a:solidFill>
                </a:endParaRPr>
              </a:p>
              <a:p>
                <a:pPr algn="just"/>
                <a:r>
                  <a:rPr lang="sk-SK" sz="2400" dirty="0" smtClean="0">
                    <a:solidFill>
                      <a:schemeClr val="accent2"/>
                    </a:solidFill>
                  </a:rPr>
                  <a:t>                                                  </a:t>
                </a:r>
                <a14:m>
                  <m:oMath xmlns:m="http://schemas.openxmlformats.org/officeDocument/2006/math">
                    <m:f>
                      <m:fPr>
                        <m:ctrlPr>
                          <a:rPr lang="sk-SK" sz="2400" b="1" i="1">
                            <a:solidFill>
                              <a:schemeClr val="accent2"/>
                            </a:solidFill>
                            <a:latin typeface="Cambria Math" panose="02040503050406030204" pitchFamily="18" charset="0"/>
                          </a:rPr>
                        </m:ctrlPr>
                      </m:fPr>
                      <m:num>
                        <m:sSub>
                          <m:sSubPr>
                            <m:ctrlPr>
                              <a:rPr lang="sk-SK" sz="2400" b="1" i="1">
                                <a:solidFill>
                                  <a:schemeClr val="accent2"/>
                                </a:solidFill>
                                <a:latin typeface="Cambria Math" panose="02040503050406030204" pitchFamily="18" charset="0"/>
                              </a:rPr>
                            </m:ctrlPr>
                          </m:sSubPr>
                          <m:e>
                            <m:r>
                              <a:rPr lang="sk-SK" sz="2400" b="1" i="1">
                                <a:solidFill>
                                  <a:schemeClr val="accent2"/>
                                </a:solidFill>
                                <a:latin typeface="Cambria Math" panose="02040503050406030204" pitchFamily="18" charset="0"/>
                              </a:rPr>
                              <m:t>𝑪𝑭</m:t>
                            </m:r>
                          </m:e>
                          <m:sub>
                            <m:r>
                              <a:rPr lang="sk-SK" sz="2400" b="1" i="1">
                                <a:solidFill>
                                  <a:schemeClr val="accent2"/>
                                </a:solidFill>
                                <a:latin typeface="Cambria Math" panose="02040503050406030204" pitchFamily="18" charset="0"/>
                              </a:rPr>
                              <m:t>𝒕</m:t>
                            </m:r>
                          </m:sub>
                        </m:sSub>
                      </m:num>
                      <m:den>
                        <m:r>
                          <a:rPr lang="sk-SK" sz="2400" b="1" i="1">
                            <a:solidFill>
                              <a:schemeClr val="accent2"/>
                            </a:solidFill>
                            <a:latin typeface="Cambria Math" panose="02040503050406030204" pitchFamily="18" charset="0"/>
                          </a:rPr>
                          <m:t>𝑰𝑪</m:t>
                        </m:r>
                        <m:r>
                          <m:rPr>
                            <m:nor/>
                          </m:rPr>
                          <a:rPr lang="sk-SK" sz="2400" dirty="0">
                            <a:solidFill>
                              <a:schemeClr val="accent2"/>
                            </a:solidFill>
                          </a:rPr>
                          <m:t> </m:t>
                        </m:r>
                      </m:den>
                    </m:f>
                  </m:oMath>
                </a14:m>
                <a:endParaRPr lang="sk-SK" sz="2400" dirty="0" smtClean="0">
                  <a:solidFill>
                    <a:schemeClr val="accent2"/>
                  </a:solidFill>
                </a:endParaRPr>
              </a:p>
              <a:p>
                <a:pPr algn="just"/>
                <a:endParaRPr lang="sk-SK" sz="2400" dirty="0" smtClean="0">
                  <a:solidFill>
                    <a:schemeClr val="accent2"/>
                  </a:solidFill>
                </a:endParaRPr>
              </a:p>
            </p:txBody>
          </p:sp>
        </mc:Choice>
        <mc:Fallback xmlns="">
          <p:sp>
            <p:nvSpPr>
              <p:cNvPr id="2" name="Podnadpis 1"/>
              <p:cNvSpPr>
                <a:spLocks noGrp="1" noRot="1" noChangeAspect="1" noMove="1" noResize="1" noEditPoints="1" noAdjustHandles="1" noChangeArrowheads="1" noChangeShapeType="1" noTextEdit="1"/>
              </p:cNvSpPr>
              <p:nvPr>
                <p:ph type="subTitle" idx="1"/>
              </p:nvPr>
            </p:nvSpPr>
            <p:spPr>
              <a:xfrm>
                <a:off x="533400" y="44624"/>
                <a:ext cx="7783016" cy="6552728"/>
              </a:xfrm>
              <a:blipFill>
                <a:blip r:embed="rId2"/>
                <a:stretch>
                  <a:fillRect l="-862" t="-930" r="-862"/>
                </a:stretch>
              </a:blipFill>
            </p:spPr>
            <p:txBody>
              <a:bodyPr/>
              <a:lstStyle/>
              <a:p>
                <a:r>
                  <a:rPr lang="sk-SK">
                    <a:noFill/>
                  </a:rPr>
                  <a:t> </a:t>
                </a:r>
              </a:p>
            </p:txBody>
          </p:sp>
        </mc:Fallback>
      </mc:AlternateContent>
      <p:sp>
        <p:nvSpPr>
          <p:cNvPr id="3" name="Zástupný symbol čísla snímky 2"/>
          <p:cNvSpPr>
            <a:spLocks noGrp="1"/>
          </p:cNvSpPr>
          <p:nvPr>
            <p:ph type="sldNum" sz="quarter" idx="12"/>
          </p:nvPr>
        </p:nvSpPr>
        <p:spPr/>
        <p:txBody>
          <a:bodyPr/>
          <a:lstStyle/>
          <a:p>
            <a:pPr>
              <a:defRPr/>
            </a:pPr>
            <a:fld id="{D316DCD7-C330-416C-8EB1-9240C1FB52BD}" type="slidenum">
              <a:rPr lang="sk-SK" smtClean="0"/>
              <a:pPr>
                <a:defRPr/>
              </a:pPr>
              <a:t>61</a:t>
            </a:fld>
            <a:endParaRPr lang="sk-SK"/>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odnadpis 4"/>
          <p:cNvSpPr>
            <a:spLocks noGrp="1"/>
          </p:cNvSpPr>
          <p:nvPr>
            <p:ph type="subTitle" idx="1"/>
          </p:nvPr>
        </p:nvSpPr>
        <p:spPr>
          <a:xfrm>
            <a:off x="571500" y="404813"/>
            <a:ext cx="7854950" cy="6119812"/>
          </a:xfrm>
        </p:spPr>
        <p:txBody>
          <a:bodyPr>
            <a:normAutofit/>
          </a:bodyPr>
          <a:lstStyle/>
          <a:p>
            <a:pPr algn="just">
              <a:lnSpc>
                <a:spcPct val="80000"/>
              </a:lnSpc>
              <a:defRPr/>
            </a:pPr>
            <a:r>
              <a:rPr lang="en-US" sz="2000" b="1" dirty="0" smtClean="0">
                <a:solidFill>
                  <a:schemeClr val="accent2"/>
                </a:solidFill>
              </a:rPr>
              <a:t>Economic</a:t>
            </a:r>
            <a:r>
              <a:rPr lang="sk-SK" sz="2000" b="1" dirty="0" smtClean="0">
                <a:solidFill>
                  <a:schemeClr val="accent2"/>
                </a:solidFill>
              </a:rPr>
              <a:t> </a:t>
            </a:r>
            <a:r>
              <a:rPr lang="en-US" sz="2000" b="1" dirty="0" smtClean="0">
                <a:solidFill>
                  <a:schemeClr val="accent2"/>
                </a:solidFill>
              </a:rPr>
              <a:t> </a:t>
            </a:r>
            <a:r>
              <a:rPr lang="en-US" sz="2000" b="1" dirty="0">
                <a:solidFill>
                  <a:schemeClr val="accent2"/>
                </a:solidFill>
              </a:rPr>
              <a:t>analysis </a:t>
            </a:r>
            <a:endParaRPr lang="sk-SK" sz="2000" b="1" dirty="0">
              <a:solidFill>
                <a:schemeClr val="accent2"/>
              </a:solidFill>
            </a:endParaRPr>
          </a:p>
          <a:p>
            <a:pPr marR="0" algn="just" eaLnBrk="1" hangingPunct="1">
              <a:lnSpc>
                <a:spcPct val="80000"/>
              </a:lnSpc>
              <a:defRPr/>
            </a:pPr>
            <a:endParaRPr lang="sk-SK" sz="2000" dirty="0" smtClean="0"/>
          </a:p>
          <a:p>
            <a:pPr algn="just">
              <a:lnSpc>
                <a:spcPct val="80000"/>
              </a:lnSpc>
              <a:defRPr/>
            </a:pPr>
            <a:r>
              <a:rPr lang="en-US" dirty="0"/>
              <a:t>The main difference is that the financial analysis is usually prepared on behalf of the owner of the infrastructure (unless the owner is the state), while the economic analysis is evaluated from the perspective of the entire society (especially in the case of transport structures).</a:t>
            </a:r>
            <a:endParaRPr lang="sk-SK" dirty="0" smtClean="0"/>
          </a:p>
          <a:p>
            <a:pPr marR="0" algn="just">
              <a:defRPr/>
            </a:pPr>
            <a:r>
              <a:rPr lang="sk-SK" sz="2000" dirty="0" smtClean="0"/>
              <a:t>  </a:t>
            </a:r>
          </a:p>
          <a:p>
            <a:pPr marR="0" algn="just">
              <a:defRPr/>
            </a:pPr>
            <a:endParaRPr lang="sk-SK" sz="2000" b="1" dirty="0">
              <a:solidFill>
                <a:srgbClr val="FFC000"/>
              </a:solidFill>
            </a:endParaRPr>
          </a:p>
          <a:p>
            <a:pPr marR="0" algn="just">
              <a:defRPr/>
            </a:pPr>
            <a:endParaRPr lang="sk-SK" sz="2800" b="1" dirty="0" smtClean="0">
              <a:solidFill>
                <a:srgbClr val="FFC000"/>
              </a:solidFill>
            </a:endParaRPr>
          </a:p>
          <a:p>
            <a:pPr marL="457200" marR="0" indent="-457200" algn="just">
              <a:buFont typeface="+mj-lt"/>
              <a:buAutoNum type="arabicPeriod" startAt="7"/>
              <a:defRPr/>
            </a:pPr>
            <a:r>
              <a:rPr lang="sk-SK" sz="2400" b="1" dirty="0">
                <a:solidFill>
                  <a:schemeClr val="accent2"/>
                </a:solidFill>
              </a:rPr>
              <a:t>S</a:t>
            </a:r>
            <a:r>
              <a:rPr lang="en-US" sz="2400" b="1" dirty="0" err="1" smtClean="0">
                <a:solidFill>
                  <a:schemeClr val="accent2"/>
                </a:solidFill>
              </a:rPr>
              <a:t>ensitivity</a:t>
            </a:r>
            <a:r>
              <a:rPr lang="en-US" sz="2400" b="1" dirty="0" smtClean="0">
                <a:solidFill>
                  <a:schemeClr val="accent2"/>
                </a:solidFill>
              </a:rPr>
              <a:t> </a:t>
            </a:r>
            <a:r>
              <a:rPr lang="sk-SK" sz="2400" b="1" dirty="0" smtClean="0">
                <a:solidFill>
                  <a:schemeClr val="accent2"/>
                </a:solidFill>
              </a:rPr>
              <a:t>and risk </a:t>
            </a:r>
            <a:r>
              <a:rPr lang="en-US" sz="2400" b="1" dirty="0" smtClean="0">
                <a:solidFill>
                  <a:schemeClr val="accent2"/>
                </a:solidFill>
              </a:rPr>
              <a:t>analysis </a:t>
            </a:r>
            <a:endParaRPr lang="sk-SK" sz="2400" b="1" i="1" dirty="0" smtClean="0">
              <a:solidFill>
                <a:schemeClr val="accent2"/>
              </a:solidFill>
            </a:endParaRPr>
          </a:p>
          <a:p>
            <a:pPr algn="just">
              <a:lnSpc>
                <a:spcPct val="80000"/>
              </a:lnSpc>
              <a:defRPr/>
            </a:pPr>
            <a:r>
              <a:rPr lang="en-US" dirty="0"/>
              <a:t>The purpose of </a:t>
            </a:r>
            <a:r>
              <a:rPr lang="en-US" dirty="0">
                <a:solidFill>
                  <a:schemeClr val="accent2"/>
                </a:solidFill>
              </a:rPr>
              <a:t>sensitivity analysis </a:t>
            </a:r>
            <a:r>
              <a:rPr lang="en-US" dirty="0"/>
              <a:t>is to quantify the sensitivity of financial and economic indicators to changes in specific variables and subsequently identify critical variables. Critical variables are those that can cause significant differences in the projected financial and economic indicators. The sensitivity of specific input parameters can be determined by changing one of the inputs, while the other inputs remain unchanged, and then comparing the quantified change in output indicators with the baseline scenario (original parameter settings). Parameters must be tested in their initial form, i.e. the main inputs must be tested.</a:t>
            </a: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62</a:t>
            </a:fld>
            <a:endParaRPr lang="sk-SK"/>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odnadpis 4"/>
          <p:cNvSpPr>
            <a:spLocks noGrp="1"/>
          </p:cNvSpPr>
          <p:nvPr>
            <p:ph type="subTitle" idx="1"/>
          </p:nvPr>
        </p:nvSpPr>
        <p:spPr>
          <a:xfrm>
            <a:off x="571500" y="404813"/>
            <a:ext cx="7854950" cy="6119812"/>
          </a:xfrm>
        </p:spPr>
        <p:txBody>
          <a:bodyPr/>
          <a:lstStyle/>
          <a:p>
            <a:pPr marR="0" algn="just"/>
            <a:endParaRPr lang="sk-SK" dirty="0" smtClean="0">
              <a:solidFill>
                <a:schemeClr val="accent2"/>
              </a:solidFill>
            </a:endParaRPr>
          </a:p>
          <a:p>
            <a:pPr marR="0" algn="just"/>
            <a:r>
              <a:rPr lang="en-US" dirty="0" smtClean="0">
                <a:solidFill>
                  <a:schemeClr val="accent2"/>
                </a:solidFill>
              </a:rPr>
              <a:t>Risk </a:t>
            </a:r>
            <a:r>
              <a:rPr lang="en-US" dirty="0">
                <a:solidFill>
                  <a:schemeClr val="accent2"/>
                </a:solidFill>
              </a:rPr>
              <a:t>analysis </a:t>
            </a:r>
            <a:r>
              <a:rPr lang="en-US" dirty="0"/>
              <a:t>is an extension of sensitivity analysis. Its purpose is to understand the probability distribution for critical variables, analyze the risk arising from the distribution, assess whether the risk is within acceptable limits, and manage the risk.</a:t>
            </a:r>
            <a:endParaRPr lang="sk-SK" dirty="0" smtClean="0"/>
          </a:p>
          <a:p>
            <a:pPr marR="0" algn="just" eaLnBrk="1" hangingPunct="1">
              <a:lnSpc>
                <a:spcPct val="80000"/>
              </a:lnSpc>
            </a:pP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63</a:t>
            </a:fld>
            <a:endParaRPr lang="sk-SK"/>
          </a:p>
        </p:txBody>
      </p:sp>
      <p:sp>
        <p:nvSpPr>
          <p:cNvPr id="87043" name="Obdĺžnik 1"/>
          <p:cNvSpPr>
            <a:spLocks noChangeArrowheads="1"/>
          </p:cNvSpPr>
          <p:nvPr/>
        </p:nvSpPr>
        <p:spPr bwMode="auto">
          <a:xfrm>
            <a:off x="2286000" y="89058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sk-SK"/>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odnadpis 4"/>
          <p:cNvSpPr>
            <a:spLocks noGrp="1"/>
          </p:cNvSpPr>
          <p:nvPr>
            <p:ph type="subTitle" idx="1"/>
          </p:nvPr>
        </p:nvSpPr>
        <p:spPr>
          <a:xfrm>
            <a:off x="179512" y="404664"/>
            <a:ext cx="8712968" cy="6119812"/>
          </a:xfrm>
        </p:spPr>
        <p:txBody>
          <a:bodyPr>
            <a:normAutofit/>
          </a:bodyPr>
          <a:lstStyle/>
          <a:p>
            <a:pPr marR="0" algn="just"/>
            <a:r>
              <a:rPr lang="sk-SK" sz="2400" b="1" dirty="0" err="1">
                <a:solidFill>
                  <a:schemeClr val="accent2"/>
                </a:solidFill>
              </a:rPr>
              <a:t>Methods</a:t>
            </a:r>
            <a:r>
              <a:rPr lang="sk-SK" sz="2400" b="1" dirty="0">
                <a:solidFill>
                  <a:schemeClr val="accent2"/>
                </a:solidFill>
              </a:rPr>
              <a:t> of </a:t>
            </a:r>
            <a:r>
              <a:rPr lang="sk-SK" sz="2400" b="1" dirty="0" err="1">
                <a:solidFill>
                  <a:schemeClr val="accent2"/>
                </a:solidFill>
              </a:rPr>
              <a:t>financing</a:t>
            </a:r>
            <a:r>
              <a:rPr lang="sk-SK" sz="2400" b="1" dirty="0">
                <a:solidFill>
                  <a:schemeClr val="accent2"/>
                </a:solidFill>
              </a:rPr>
              <a:t> transport </a:t>
            </a:r>
            <a:r>
              <a:rPr lang="sk-SK" sz="2400" b="1" dirty="0" err="1" smtClean="0">
                <a:solidFill>
                  <a:schemeClr val="accent2"/>
                </a:solidFill>
              </a:rPr>
              <a:t>infrastructure</a:t>
            </a:r>
            <a:r>
              <a:rPr lang="sk-SK" sz="2400" b="1" dirty="0" smtClean="0">
                <a:solidFill>
                  <a:schemeClr val="accent2"/>
                </a:solidFill>
              </a:rPr>
              <a:t>: </a:t>
            </a:r>
          </a:p>
          <a:p>
            <a:pPr marR="0" algn="just"/>
            <a:endParaRPr lang="sk-SK" sz="2000" dirty="0"/>
          </a:p>
          <a:p>
            <a:pPr marR="0" algn="just"/>
            <a:r>
              <a:rPr lang="sk-SK" dirty="0" smtClean="0">
                <a:solidFill>
                  <a:schemeClr val="accent2"/>
                </a:solidFill>
              </a:rPr>
              <a:t>-     state </a:t>
            </a:r>
            <a:r>
              <a:rPr lang="sk-SK" dirty="0" err="1">
                <a:solidFill>
                  <a:schemeClr val="accent2"/>
                </a:solidFill>
              </a:rPr>
              <a:t>budget</a:t>
            </a:r>
            <a:r>
              <a:rPr lang="sk-SK" dirty="0">
                <a:solidFill>
                  <a:schemeClr val="accent2"/>
                </a:solidFill>
              </a:rPr>
              <a:t>: </a:t>
            </a:r>
            <a:r>
              <a:rPr lang="sk-SK" dirty="0" err="1" smtClean="0">
                <a:solidFill>
                  <a:schemeClr val="accent2"/>
                </a:solidFill>
              </a:rPr>
              <a:t>national</a:t>
            </a:r>
            <a:r>
              <a:rPr lang="sk-SK" dirty="0" smtClean="0">
                <a:solidFill>
                  <a:schemeClr val="accent2"/>
                </a:solidFill>
              </a:rPr>
              <a:t> </a:t>
            </a:r>
            <a:r>
              <a:rPr lang="sk-SK" dirty="0" err="1" smtClean="0">
                <a:solidFill>
                  <a:schemeClr val="accent2"/>
                </a:solidFill>
              </a:rPr>
              <a:t>agency</a:t>
            </a:r>
            <a:r>
              <a:rPr lang="sk-SK" dirty="0" smtClean="0">
                <a:solidFill>
                  <a:schemeClr val="accent2"/>
                </a:solidFill>
              </a:rPr>
              <a:t> : NDS </a:t>
            </a:r>
            <a:r>
              <a:rPr lang="sk-SK" dirty="0" err="1">
                <a:solidFill>
                  <a:schemeClr val="accent2"/>
                </a:solidFill>
              </a:rPr>
              <a:t>a.s</a:t>
            </a:r>
            <a:r>
              <a:rPr lang="sk-SK" dirty="0" smtClean="0">
                <a:solidFill>
                  <a:schemeClr val="accent2"/>
                </a:solidFill>
              </a:rPr>
              <a:t>. </a:t>
            </a:r>
            <a:r>
              <a:rPr lang="sk-SK" dirty="0" err="1" smtClean="0">
                <a:solidFill>
                  <a:schemeClr val="accent2"/>
                </a:solidFill>
              </a:rPr>
              <a:t>motorways</a:t>
            </a:r>
            <a:r>
              <a:rPr lang="sk-SK" dirty="0" smtClean="0">
                <a:solidFill>
                  <a:schemeClr val="accent2"/>
                </a:solidFill>
              </a:rPr>
              <a:t>,  </a:t>
            </a:r>
            <a:r>
              <a:rPr lang="sk-SK" dirty="0">
                <a:solidFill>
                  <a:schemeClr val="accent2"/>
                </a:solidFill>
              </a:rPr>
              <a:t>SSC – </a:t>
            </a:r>
            <a:r>
              <a:rPr lang="sk-SK" dirty="0" smtClean="0">
                <a:solidFill>
                  <a:schemeClr val="accent2"/>
                </a:solidFill>
              </a:rPr>
              <a:t> </a:t>
            </a:r>
            <a:r>
              <a:rPr lang="sk-SK" dirty="0" err="1" smtClean="0">
                <a:solidFill>
                  <a:schemeClr val="accent2"/>
                </a:solidFill>
              </a:rPr>
              <a:t>I.class</a:t>
            </a:r>
            <a:r>
              <a:rPr lang="sk-SK" dirty="0" smtClean="0">
                <a:solidFill>
                  <a:schemeClr val="accent2"/>
                </a:solidFill>
              </a:rPr>
              <a:t> </a:t>
            </a:r>
            <a:r>
              <a:rPr lang="sk-SK" dirty="0" err="1" smtClean="0">
                <a:solidFill>
                  <a:schemeClr val="accent2"/>
                </a:solidFill>
              </a:rPr>
              <a:t>roads</a:t>
            </a:r>
            <a:endParaRPr lang="sk-SK" dirty="0" smtClean="0">
              <a:solidFill>
                <a:schemeClr val="accent2"/>
              </a:solidFill>
            </a:endParaRPr>
          </a:p>
          <a:p>
            <a:pPr marL="342900" marR="0" indent="-342900" algn="just">
              <a:buFontTx/>
              <a:buChar char="-"/>
            </a:pPr>
            <a:r>
              <a:rPr lang="sk-SK" dirty="0" err="1" smtClean="0">
                <a:solidFill>
                  <a:schemeClr val="accent2"/>
                </a:solidFill>
              </a:rPr>
              <a:t>regional</a:t>
            </a:r>
            <a:r>
              <a:rPr lang="sk-SK" dirty="0" smtClean="0">
                <a:solidFill>
                  <a:schemeClr val="accent2"/>
                </a:solidFill>
              </a:rPr>
              <a:t> </a:t>
            </a:r>
            <a:r>
              <a:rPr lang="sk-SK" dirty="0" err="1" smtClean="0">
                <a:solidFill>
                  <a:schemeClr val="accent2"/>
                </a:solidFill>
              </a:rPr>
              <a:t>agencies</a:t>
            </a:r>
            <a:r>
              <a:rPr lang="sk-SK" dirty="0" smtClean="0">
                <a:solidFill>
                  <a:schemeClr val="accent2"/>
                </a:solidFill>
              </a:rPr>
              <a:t>  </a:t>
            </a:r>
            <a:r>
              <a:rPr lang="sk-SK" dirty="0">
                <a:solidFill>
                  <a:schemeClr val="accent2"/>
                </a:solidFill>
              </a:rPr>
              <a:t>– II. and </a:t>
            </a:r>
            <a:r>
              <a:rPr lang="sk-SK" dirty="0" err="1" smtClean="0">
                <a:solidFill>
                  <a:schemeClr val="accent2"/>
                </a:solidFill>
              </a:rPr>
              <a:t>III.clas</a:t>
            </a:r>
            <a:endParaRPr lang="sk-SK" dirty="0" smtClean="0">
              <a:solidFill>
                <a:schemeClr val="accent2"/>
              </a:solidFill>
            </a:endParaRPr>
          </a:p>
          <a:p>
            <a:pPr marL="342900" marR="0" indent="-342900" algn="just">
              <a:buFontTx/>
              <a:buChar char="-"/>
            </a:pPr>
            <a:r>
              <a:rPr lang="sk-SK" dirty="0" err="1" smtClean="0">
                <a:solidFill>
                  <a:schemeClr val="accent2"/>
                </a:solidFill>
              </a:rPr>
              <a:t>income</a:t>
            </a:r>
            <a:r>
              <a:rPr lang="sk-SK" dirty="0" smtClean="0">
                <a:solidFill>
                  <a:schemeClr val="accent2"/>
                </a:solidFill>
              </a:rPr>
              <a:t> </a:t>
            </a:r>
            <a:r>
              <a:rPr lang="sk-SK" dirty="0" err="1">
                <a:solidFill>
                  <a:schemeClr val="accent2"/>
                </a:solidFill>
              </a:rPr>
              <a:t>tax</a:t>
            </a:r>
            <a:r>
              <a:rPr lang="sk-SK" dirty="0">
                <a:solidFill>
                  <a:schemeClr val="accent2"/>
                </a:solidFill>
              </a:rPr>
              <a:t>: </a:t>
            </a:r>
            <a:r>
              <a:rPr lang="sk-SK" dirty="0" err="1" smtClean="0">
                <a:solidFill>
                  <a:schemeClr val="accent2"/>
                </a:solidFill>
              </a:rPr>
              <a:t>municipalities</a:t>
            </a:r>
            <a:endParaRPr lang="sk-SK" dirty="0" smtClean="0">
              <a:solidFill>
                <a:schemeClr val="accent2"/>
              </a:solidFill>
            </a:endParaRPr>
          </a:p>
          <a:p>
            <a:pPr marL="342900" marR="0" indent="-342900" algn="just">
              <a:buFontTx/>
              <a:buChar char="-"/>
            </a:pPr>
            <a:r>
              <a:rPr lang="sk-SK" dirty="0" err="1" smtClean="0">
                <a:solidFill>
                  <a:schemeClr val="accent2"/>
                </a:solidFill>
              </a:rPr>
              <a:t>roads</a:t>
            </a:r>
            <a:r>
              <a:rPr lang="sk-SK" dirty="0" smtClean="0">
                <a:solidFill>
                  <a:schemeClr val="accent2"/>
                </a:solidFill>
              </a:rPr>
              <a:t> </a:t>
            </a:r>
            <a:r>
              <a:rPr lang="sk-SK" dirty="0" err="1" smtClean="0">
                <a:solidFill>
                  <a:schemeClr val="accent2"/>
                </a:solidFill>
              </a:rPr>
              <a:t>tolls</a:t>
            </a:r>
            <a:endParaRPr lang="sk-SK" dirty="0">
              <a:solidFill>
                <a:schemeClr val="accent2"/>
              </a:solidFill>
            </a:endParaRPr>
          </a:p>
          <a:p>
            <a:pPr marL="342900" marR="0" indent="-342900" algn="just">
              <a:buFontTx/>
              <a:buChar char="-"/>
            </a:pPr>
            <a:r>
              <a:rPr lang="sk-SK" dirty="0" smtClean="0">
                <a:solidFill>
                  <a:schemeClr val="accent2"/>
                </a:solidFill>
              </a:rPr>
              <a:t>EU </a:t>
            </a:r>
            <a:r>
              <a:rPr lang="sk-SK" dirty="0" err="1" smtClean="0">
                <a:solidFill>
                  <a:schemeClr val="accent2"/>
                </a:solidFill>
              </a:rPr>
              <a:t>programs</a:t>
            </a:r>
            <a:endParaRPr lang="sk-SK" dirty="0" smtClean="0">
              <a:solidFill>
                <a:schemeClr val="accent2"/>
              </a:solidFill>
            </a:endParaRPr>
          </a:p>
          <a:p>
            <a:pPr marL="342900" marR="0" indent="-342900" algn="just">
              <a:buFontTx/>
              <a:buChar char="-"/>
            </a:pPr>
            <a:r>
              <a:rPr lang="sk-SK" dirty="0" smtClean="0">
                <a:solidFill>
                  <a:schemeClr val="accent2"/>
                </a:solidFill>
              </a:rPr>
              <a:t>LOANS – state </a:t>
            </a:r>
            <a:r>
              <a:rPr lang="sk-SK" dirty="0" err="1" smtClean="0">
                <a:solidFill>
                  <a:schemeClr val="accent2"/>
                </a:solidFill>
              </a:rPr>
              <a:t>garantee</a:t>
            </a:r>
            <a:endParaRPr lang="sk-SK" dirty="0" smtClean="0">
              <a:solidFill>
                <a:schemeClr val="accent2"/>
              </a:solidFill>
            </a:endParaRPr>
          </a:p>
          <a:p>
            <a:pPr marL="342900" marR="0" indent="-342900" algn="just">
              <a:buFontTx/>
              <a:buChar char="-"/>
            </a:pPr>
            <a:r>
              <a:rPr lang="sk-SK" dirty="0" smtClean="0">
                <a:solidFill>
                  <a:schemeClr val="accent2"/>
                </a:solidFill>
              </a:rPr>
              <a:t>PPP - </a:t>
            </a:r>
            <a:r>
              <a:rPr lang="sk-SK" dirty="0" err="1" smtClean="0">
                <a:solidFill>
                  <a:schemeClr val="accent2"/>
                </a:solidFill>
              </a:rPr>
              <a:t>projects</a:t>
            </a:r>
            <a:endParaRPr lang="sk-SK" dirty="0" smtClean="0">
              <a:solidFill>
                <a:schemeClr val="accent2"/>
              </a:solidFill>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64</a:t>
            </a:fld>
            <a:endParaRPr lang="sk-SK"/>
          </a:p>
        </p:txBody>
      </p:sp>
    </p:spTree>
    <p:extLst>
      <p:ext uri="{BB962C8B-B14F-4D97-AF65-F5344CB8AC3E}">
        <p14:creationId xmlns:p14="http://schemas.microsoft.com/office/powerpoint/2010/main" val="36842201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39552" y="692696"/>
            <a:ext cx="7854950" cy="5328592"/>
          </a:xfrm>
        </p:spPr>
        <p:txBody>
          <a:bodyPr>
            <a:normAutofit/>
          </a:bodyPr>
          <a:lstStyle/>
          <a:p>
            <a:pPr algn="just">
              <a:lnSpc>
                <a:spcPct val="100000"/>
              </a:lnSpc>
            </a:pPr>
            <a:r>
              <a:rPr lang="en-US" sz="2000" dirty="0">
                <a:solidFill>
                  <a:schemeClr val="accent2"/>
                </a:solidFill>
              </a:rPr>
              <a:t>Public-private partnerships </a:t>
            </a:r>
            <a:r>
              <a:rPr lang="en-US" sz="2000" dirty="0"/>
              <a:t>have been developing significantly in the last 10-15 years, when there is a shortage of public resources and a surplus of private investment capital. Therefore, opportunities are being sought to use these capacities in large public, especially transport infrastructure projects such as the construction of highways, railways, water management structures, but also hospitals, etc</a:t>
            </a:r>
            <a:r>
              <a:rPr lang="en-US" sz="2000" dirty="0" smtClean="0"/>
              <a:t>.</a:t>
            </a:r>
            <a:endParaRPr lang="sk-SK" sz="2000" dirty="0" smtClean="0"/>
          </a:p>
          <a:p>
            <a:pPr algn="just">
              <a:lnSpc>
                <a:spcPct val="100000"/>
              </a:lnSpc>
            </a:pPr>
            <a:r>
              <a:rPr lang="en-US" sz="2000" dirty="0">
                <a:solidFill>
                  <a:schemeClr val="accent2"/>
                </a:solidFill>
              </a:rPr>
              <a:t>Advantages</a:t>
            </a:r>
            <a:r>
              <a:rPr lang="en-US" sz="2000" dirty="0" smtClean="0">
                <a:solidFill>
                  <a:schemeClr val="accent2"/>
                </a:solidFill>
              </a:rPr>
              <a:t>:</a:t>
            </a:r>
            <a:endParaRPr lang="sk-SK" sz="2000" dirty="0" smtClean="0">
              <a:solidFill>
                <a:schemeClr val="accent2"/>
              </a:solidFill>
            </a:endParaRPr>
          </a:p>
          <a:p>
            <a:pPr algn="just">
              <a:lnSpc>
                <a:spcPct val="100000"/>
              </a:lnSpc>
            </a:pPr>
            <a:r>
              <a:rPr lang="en-US" sz="2000" dirty="0" smtClean="0">
                <a:solidFill>
                  <a:schemeClr val="accent2"/>
                </a:solidFill>
              </a:rPr>
              <a:t> </a:t>
            </a:r>
            <a:r>
              <a:rPr lang="en-US" sz="2000" dirty="0"/>
              <a:t>1. Obtaining </a:t>
            </a:r>
            <a:r>
              <a:rPr lang="en-US" sz="2000" dirty="0">
                <a:solidFill>
                  <a:schemeClr val="accent2"/>
                </a:solidFill>
              </a:rPr>
              <a:t>private investment </a:t>
            </a:r>
            <a:r>
              <a:rPr lang="en-US" sz="2000" dirty="0"/>
              <a:t>capital /financial resources/ for the construction and operation of transport projects/ without state participation</a:t>
            </a:r>
            <a:r>
              <a:rPr lang="en-US" sz="2000" dirty="0" smtClean="0"/>
              <a:t>/</a:t>
            </a:r>
            <a:endParaRPr lang="sk-SK" sz="2000" dirty="0" smtClean="0"/>
          </a:p>
          <a:p>
            <a:pPr algn="just">
              <a:lnSpc>
                <a:spcPct val="100000"/>
              </a:lnSpc>
            </a:pPr>
            <a:r>
              <a:rPr lang="en-US" sz="2000" dirty="0" smtClean="0"/>
              <a:t>2</a:t>
            </a:r>
            <a:r>
              <a:rPr lang="en-US" sz="2000" dirty="0"/>
              <a:t>. Introduction of </a:t>
            </a:r>
            <a:r>
              <a:rPr lang="en-US" sz="2000" dirty="0">
                <a:solidFill>
                  <a:schemeClr val="accent2"/>
                </a:solidFill>
              </a:rPr>
              <a:t>commercial principles </a:t>
            </a:r>
            <a:r>
              <a:rPr lang="en-US" sz="2000" dirty="0"/>
              <a:t>of market economy into public projects. More efficient design designs, cost savings, work management methods, etc</a:t>
            </a:r>
            <a:r>
              <a:rPr lang="en-US" sz="2000" dirty="0" smtClean="0"/>
              <a:t>.</a:t>
            </a:r>
            <a:endParaRPr lang="sk-SK" sz="2000" dirty="0" smtClean="0"/>
          </a:p>
          <a:p>
            <a:pPr algn="just">
              <a:lnSpc>
                <a:spcPct val="100000"/>
              </a:lnSpc>
            </a:pPr>
            <a:r>
              <a:rPr lang="en-US" sz="2000" dirty="0" smtClean="0">
                <a:solidFill>
                  <a:schemeClr val="accent2"/>
                </a:solidFill>
              </a:rPr>
              <a:t>Disadvantages</a:t>
            </a:r>
            <a:r>
              <a:rPr lang="en-US" sz="2000" dirty="0">
                <a:solidFill>
                  <a:schemeClr val="accent2"/>
                </a:solidFill>
              </a:rPr>
              <a:t>: </a:t>
            </a:r>
            <a:r>
              <a:rPr lang="en-US" sz="2000" dirty="0" smtClean="0"/>
              <a:t> </a:t>
            </a:r>
            <a:r>
              <a:rPr lang="en-US" sz="2000" dirty="0"/>
              <a:t>More expensive credit terms /commercial loans/ and thus an increase in the price of the project</a:t>
            </a:r>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65</a:t>
            </a:fld>
            <a:endParaRPr lang="sk-SK"/>
          </a:p>
        </p:txBody>
      </p:sp>
    </p:spTree>
    <p:extLst>
      <p:ext uri="{BB962C8B-B14F-4D97-AF65-F5344CB8AC3E}">
        <p14:creationId xmlns:p14="http://schemas.microsoft.com/office/powerpoint/2010/main" val="41530354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2" y="332656"/>
            <a:ext cx="8464425" cy="5832648"/>
          </a:xfrm>
        </p:spPr>
        <p:txBody>
          <a:bodyPr>
            <a:normAutofit/>
          </a:bodyPr>
          <a:lstStyle/>
          <a:p>
            <a:pPr algn="just">
              <a:lnSpc>
                <a:spcPct val="150000"/>
              </a:lnSpc>
            </a:pPr>
            <a:r>
              <a:rPr lang="sk-SK" sz="2000" b="1" dirty="0" err="1">
                <a:solidFill>
                  <a:schemeClr val="accent2"/>
                </a:solidFill>
              </a:rPr>
              <a:t>Private</a:t>
            </a:r>
            <a:r>
              <a:rPr lang="sk-SK" sz="2000" b="1" dirty="0">
                <a:solidFill>
                  <a:schemeClr val="accent2"/>
                </a:solidFill>
              </a:rPr>
              <a:t> </a:t>
            </a:r>
            <a:r>
              <a:rPr lang="sk-SK" sz="2000" b="1" dirty="0" err="1">
                <a:solidFill>
                  <a:schemeClr val="accent2"/>
                </a:solidFill>
              </a:rPr>
              <a:t>Sector</a:t>
            </a:r>
            <a:r>
              <a:rPr lang="sk-SK" sz="2000" b="1" dirty="0">
                <a:solidFill>
                  <a:schemeClr val="accent2"/>
                </a:solidFill>
              </a:rPr>
              <a:t> </a:t>
            </a:r>
            <a:r>
              <a:rPr lang="sk-SK" sz="2000" b="1" dirty="0" err="1">
                <a:solidFill>
                  <a:schemeClr val="accent2"/>
                </a:solidFill>
              </a:rPr>
              <a:t>Participation</a:t>
            </a:r>
            <a:r>
              <a:rPr lang="sk-SK" sz="2000" b="1" dirty="0">
                <a:solidFill>
                  <a:schemeClr val="accent2"/>
                </a:solidFill>
              </a:rPr>
              <a:t> </a:t>
            </a:r>
            <a:r>
              <a:rPr lang="sk-SK" sz="2000" b="1" dirty="0" err="1" smtClean="0">
                <a:solidFill>
                  <a:schemeClr val="accent2"/>
                </a:solidFill>
              </a:rPr>
              <a:t>Models</a:t>
            </a:r>
            <a:endParaRPr lang="sk-SK" sz="2000" b="1" dirty="0" smtClean="0">
              <a:solidFill>
                <a:schemeClr val="accent2"/>
              </a:solidFill>
            </a:endParaRPr>
          </a:p>
          <a:p>
            <a:pPr marL="342900" indent="-342900" algn="just">
              <a:lnSpc>
                <a:spcPct val="150000"/>
              </a:lnSpc>
              <a:buFont typeface="Wingdings" panose="05000000000000000000" pitchFamily="2" charset="2"/>
              <a:buChar char="Ø"/>
            </a:pPr>
            <a:r>
              <a:rPr lang="sk-SK" dirty="0" smtClean="0"/>
              <a:t>Project </a:t>
            </a:r>
            <a:r>
              <a:rPr lang="sk-SK" dirty="0" err="1"/>
              <a:t>Finance</a:t>
            </a:r>
            <a:r>
              <a:rPr lang="sk-SK" dirty="0"/>
              <a:t> / Project </a:t>
            </a:r>
            <a:r>
              <a:rPr lang="sk-SK" dirty="0" err="1"/>
              <a:t>Finance</a:t>
            </a:r>
            <a:r>
              <a:rPr lang="sk-SK" dirty="0" smtClean="0"/>
              <a:t>/</a:t>
            </a:r>
          </a:p>
          <a:p>
            <a:pPr marL="342900" indent="-342900" algn="just">
              <a:lnSpc>
                <a:spcPct val="150000"/>
              </a:lnSpc>
              <a:buFont typeface="Wingdings" panose="05000000000000000000" pitchFamily="2" charset="2"/>
              <a:buChar char="Ø"/>
            </a:pPr>
            <a:r>
              <a:rPr lang="sk-SK" dirty="0" err="1" smtClean="0"/>
              <a:t>Shadow</a:t>
            </a:r>
            <a:r>
              <a:rPr lang="sk-SK" dirty="0" smtClean="0"/>
              <a:t> </a:t>
            </a:r>
            <a:r>
              <a:rPr lang="sk-SK" dirty="0" err="1"/>
              <a:t>Tool</a:t>
            </a:r>
            <a:r>
              <a:rPr lang="sk-SK" dirty="0"/>
              <a:t> /</a:t>
            </a:r>
            <a:r>
              <a:rPr lang="sk-SK" dirty="0" err="1"/>
              <a:t>Shadow</a:t>
            </a:r>
            <a:r>
              <a:rPr lang="sk-SK" dirty="0"/>
              <a:t> </a:t>
            </a:r>
            <a:r>
              <a:rPr lang="sk-SK" dirty="0" err="1"/>
              <a:t>Tool</a:t>
            </a:r>
            <a:r>
              <a:rPr lang="sk-SK" dirty="0" smtClean="0"/>
              <a:t>/</a:t>
            </a:r>
          </a:p>
          <a:p>
            <a:pPr marL="342900" indent="-342900" algn="just">
              <a:lnSpc>
                <a:spcPct val="150000"/>
              </a:lnSpc>
              <a:buFont typeface="Wingdings" panose="05000000000000000000" pitchFamily="2" charset="2"/>
              <a:buChar char="Ø"/>
            </a:pPr>
            <a:r>
              <a:rPr lang="sk-SK" dirty="0"/>
              <a:t>Leasing /Leasing/</a:t>
            </a:r>
          </a:p>
          <a:p>
            <a:pPr marL="342900" indent="-342900" algn="just">
              <a:lnSpc>
                <a:spcPct val="150000"/>
              </a:lnSpc>
              <a:buFont typeface="Wingdings" panose="05000000000000000000" pitchFamily="2" charset="2"/>
              <a:buChar char="Ø"/>
            </a:pPr>
            <a:r>
              <a:rPr lang="sk-SK" dirty="0" smtClean="0"/>
              <a:t>BOT </a:t>
            </a:r>
            <a:r>
              <a:rPr lang="sk-SK" dirty="0"/>
              <a:t>/</a:t>
            </a:r>
            <a:r>
              <a:rPr lang="sk-SK" dirty="0" err="1"/>
              <a:t>Build</a:t>
            </a:r>
            <a:r>
              <a:rPr lang="sk-SK" dirty="0"/>
              <a:t> - </a:t>
            </a:r>
            <a:r>
              <a:rPr lang="sk-SK" dirty="0" err="1"/>
              <a:t>Operate</a:t>
            </a:r>
            <a:r>
              <a:rPr lang="sk-SK" dirty="0"/>
              <a:t> - Transfer</a:t>
            </a:r>
            <a:r>
              <a:rPr lang="sk-SK" dirty="0" smtClean="0"/>
              <a:t>/</a:t>
            </a:r>
          </a:p>
          <a:p>
            <a:pPr marL="342900" indent="-342900" algn="just">
              <a:lnSpc>
                <a:spcPct val="150000"/>
              </a:lnSpc>
              <a:buFont typeface="Wingdings" panose="05000000000000000000" pitchFamily="2" charset="2"/>
              <a:buChar char="Ø"/>
            </a:pPr>
            <a:r>
              <a:rPr lang="sk-SK" dirty="0"/>
              <a:t>DBFO /Design - </a:t>
            </a:r>
            <a:r>
              <a:rPr lang="sk-SK" dirty="0" err="1"/>
              <a:t>Build</a:t>
            </a:r>
            <a:r>
              <a:rPr lang="sk-SK" dirty="0"/>
              <a:t> - </a:t>
            </a:r>
            <a:r>
              <a:rPr lang="sk-SK" dirty="0" err="1"/>
              <a:t>Finance</a:t>
            </a:r>
            <a:r>
              <a:rPr lang="sk-SK" dirty="0"/>
              <a:t> - </a:t>
            </a:r>
            <a:r>
              <a:rPr lang="sk-SK" dirty="0" err="1"/>
              <a:t>Operate</a:t>
            </a:r>
            <a:r>
              <a:rPr lang="sk-SK" dirty="0"/>
              <a:t>/</a:t>
            </a:r>
          </a:p>
          <a:p>
            <a:pPr marL="342900" indent="-342900" algn="just">
              <a:lnSpc>
                <a:spcPct val="150000"/>
              </a:lnSpc>
              <a:buFont typeface="Wingdings" panose="05000000000000000000" pitchFamily="2" charset="2"/>
              <a:buChar char="Ø"/>
            </a:pPr>
            <a:r>
              <a:rPr lang="sk-SK" dirty="0" smtClean="0"/>
              <a:t>BOO </a:t>
            </a:r>
            <a:r>
              <a:rPr lang="sk-SK" dirty="0"/>
              <a:t>/</a:t>
            </a:r>
            <a:r>
              <a:rPr lang="sk-SK" dirty="0" err="1"/>
              <a:t>Build</a:t>
            </a:r>
            <a:r>
              <a:rPr lang="sk-SK" dirty="0"/>
              <a:t> - </a:t>
            </a:r>
            <a:r>
              <a:rPr lang="sk-SK" dirty="0" err="1"/>
              <a:t>Own</a:t>
            </a:r>
            <a:r>
              <a:rPr lang="sk-SK" dirty="0"/>
              <a:t> – </a:t>
            </a:r>
            <a:r>
              <a:rPr lang="sk-SK" dirty="0" err="1"/>
              <a:t>Operate</a:t>
            </a:r>
            <a:r>
              <a:rPr lang="sk-SK" dirty="0" smtClean="0"/>
              <a:t>/</a:t>
            </a:r>
          </a:p>
          <a:p>
            <a:pPr marL="342900" indent="-342900" algn="just">
              <a:lnSpc>
                <a:spcPct val="150000"/>
              </a:lnSpc>
              <a:buFont typeface="Wingdings" panose="05000000000000000000" pitchFamily="2" charset="2"/>
              <a:buChar char="Ø"/>
            </a:pPr>
            <a:r>
              <a:rPr lang="sk-SK" dirty="0" smtClean="0"/>
              <a:t>BTO </a:t>
            </a:r>
            <a:r>
              <a:rPr lang="sk-SK" dirty="0"/>
              <a:t>/</a:t>
            </a:r>
            <a:r>
              <a:rPr lang="sk-SK" dirty="0" err="1"/>
              <a:t>Build</a:t>
            </a:r>
            <a:r>
              <a:rPr lang="sk-SK" dirty="0"/>
              <a:t> - </a:t>
            </a:r>
            <a:r>
              <a:rPr lang="sk-SK" dirty="0" err="1"/>
              <a:t>Transform</a:t>
            </a:r>
            <a:r>
              <a:rPr lang="sk-SK" dirty="0"/>
              <a:t> - </a:t>
            </a:r>
            <a:r>
              <a:rPr lang="sk-SK" dirty="0" err="1"/>
              <a:t>Operate</a:t>
            </a:r>
            <a:r>
              <a:rPr lang="sk-SK" dirty="0" smtClean="0"/>
              <a:t>/</a:t>
            </a:r>
          </a:p>
          <a:p>
            <a:pPr marL="342900" indent="-342900" algn="just">
              <a:lnSpc>
                <a:spcPct val="150000"/>
              </a:lnSpc>
              <a:buFont typeface="Wingdings" panose="05000000000000000000" pitchFamily="2" charset="2"/>
              <a:buChar char="Ø"/>
            </a:pPr>
            <a:r>
              <a:rPr lang="sk-SK" dirty="0" smtClean="0"/>
              <a:t>BBO </a:t>
            </a:r>
            <a:r>
              <a:rPr lang="sk-SK" dirty="0"/>
              <a:t>/</a:t>
            </a:r>
            <a:r>
              <a:rPr lang="sk-SK" dirty="0" err="1"/>
              <a:t>Buy</a:t>
            </a:r>
            <a:r>
              <a:rPr lang="sk-SK" dirty="0"/>
              <a:t> - </a:t>
            </a:r>
            <a:r>
              <a:rPr lang="sk-SK" dirty="0" err="1"/>
              <a:t>Build</a:t>
            </a:r>
            <a:r>
              <a:rPr lang="sk-SK" dirty="0"/>
              <a:t> - </a:t>
            </a:r>
            <a:r>
              <a:rPr lang="sk-SK" dirty="0" err="1"/>
              <a:t>Operate</a:t>
            </a:r>
            <a:r>
              <a:rPr lang="sk-SK" dirty="0" smtClean="0"/>
              <a:t>/</a:t>
            </a:r>
          </a:p>
          <a:p>
            <a:pPr marL="342900" indent="-342900" algn="just">
              <a:lnSpc>
                <a:spcPct val="150000"/>
              </a:lnSpc>
              <a:buFont typeface="Wingdings" panose="05000000000000000000" pitchFamily="2" charset="2"/>
              <a:buChar char="Ø"/>
            </a:pPr>
            <a:r>
              <a:rPr lang="sk-SK" dirty="0" smtClean="0"/>
              <a:t>RIO </a:t>
            </a:r>
            <a:r>
              <a:rPr lang="sk-SK" dirty="0"/>
              <a:t>/</a:t>
            </a:r>
            <a:r>
              <a:rPr lang="sk-SK" dirty="0" err="1"/>
              <a:t>Lease</a:t>
            </a:r>
            <a:r>
              <a:rPr lang="sk-SK" dirty="0"/>
              <a:t> - </a:t>
            </a:r>
            <a:r>
              <a:rPr lang="sk-SK" dirty="0" err="1"/>
              <a:t>Improve</a:t>
            </a:r>
            <a:r>
              <a:rPr lang="sk-SK" dirty="0"/>
              <a:t> - </a:t>
            </a:r>
            <a:r>
              <a:rPr lang="sk-SK" dirty="0" err="1"/>
              <a:t>Operate</a:t>
            </a:r>
            <a:r>
              <a:rPr lang="sk-SK" dirty="0"/>
              <a:t>/ </a:t>
            </a:r>
          </a:p>
          <a:p>
            <a:pPr marR="0" algn="just" eaLnBrk="1" hangingPunct="1"/>
            <a:endParaRPr lang="sk-SK" sz="2000"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66</a:t>
            </a:fld>
            <a:endParaRPr lang="sk-SK"/>
          </a:p>
        </p:txBody>
      </p:sp>
    </p:spTree>
    <p:extLst>
      <p:ext uri="{BB962C8B-B14F-4D97-AF65-F5344CB8AC3E}">
        <p14:creationId xmlns:p14="http://schemas.microsoft.com/office/powerpoint/2010/main" val="41530354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476672"/>
            <a:ext cx="7854950" cy="6048672"/>
          </a:xfrm>
        </p:spPr>
        <p:txBody>
          <a:bodyPr>
            <a:normAutofit/>
          </a:bodyPr>
          <a:lstStyle/>
          <a:p>
            <a:pPr algn="l"/>
            <a:r>
              <a:rPr lang="sk-SK" sz="2400" dirty="0" smtClean="0">
                <a:solidFill>
                  <a:schemeClr val="accent2"/>
                </a:solidFill>
                <a:effectLst>
                  <a:outerShdw blurRad="38100" dist="38100" dir="2700000" algn="tl">
                    <a:srgbClr val="000000">
                      <a:alpha val="43137"/>
                    </a:srgbClr>
                  </a:outerShdw>
                </a:effectLst>
                <a:latin typeface="+mj-lt"/>
              </a:rPr>
              <a:t>Project </a:t>
            </a:r>
            <a:r>
              <a:rPr lang="sk-SK" sz="2400" dirty="0" err="1" smtClean="0">
                <a:solidFill>
                  <a:schemeClr val="accent2"/>
                </a:solidFill>
                <a:effectLst>
                  <a:outerShdw blurRad="38100" dist="38100" dir="2700000" algn="tl">
                    <a:srgbClr val="000000">
                      <a:alpha val="43137"/>
                    </a:srgbClr>
                  </a:outerShdw>
                </a:effectLst>
                <a:latin typeface="+mj-lt"/>
              </a:rPr>
              <a:t>Finance</a:t>
            </a:r>
            <a:endParaRPr lang="sk-SK" sz="2400" dirty="0" smtClean="0">
              <a:solidFill>
                <a:schemeClr val="accent2"/>
              </a:solidFill>
              <a:effectLst>
                <a:outerShdw blurRad="38100" dist="38100" dir="2700000" algn="tl">
                  <a:srgbClr val="000000">
                    <a:alpha val="43137"/>
                  </a:srgbClr>
                </a:outerShdw>
              </a:effectLst>
              <a:latin typeface="+mj-lt"/>
            </a:endParaRPr>
          </a:p>
          <a:p>
            <a:pPr algn="l"/>
            <a:r>
              <a:rPr lang="en-US" dirty="0" smtClean="0">
                <a:effectLst>
                  <a:outerShdw blurRad="38100" dist="38100" dir="2700000" algn="tl">
                    <a:srgbClr val="000000">
                      <a:alpha val="43137"/>
                    </a:srgbClr>
                  </a:outerShdw>
                </a:effectLst>
                <a:latin typeface="+mj-lt"/>
              </a:rPr>
              <a:t>It </a:t>
            </a:r>
            <a:r>
              <a:rPr lang="en-US" dirty="0">
                <a:effectLst>
                  <a:outerShdw blurRad="38100" dist="38100" dir="2700000" algn="tl">
                    <a:srgbClr val="000000">
                      <a:alpha val="43137"/>
                    </a:srgbClr>
                  </a:outerShdw>
                </a:effectLst>
                <a:latin typeface="+mj-lt"/>
              </a:rPr>
              <a:t>consists in financing a project, when the lender oversees the cash flow of the project and considers it as </a:t>
            </a:r>
            <a:r>
              <a:rPr lang="en-US" dirty="0">
                <a:solidFill>
                  <a:schemeClr val="accent2"/>
                </a:solidFill>
                <a:effectLst>
                  <a:outerShdw blurRad="38100" dist="38100" dir="2700000" algn="tl">
                    <a:srgbClr val="000000">
                      <a:alpha val="43137"/>
                    </a:srgbClr>
                  </a:outerShdw>
                </a:effectLst>
                <a:latin typeface="+mj-lt"/>
              </a:rPr>
              <a:t>a </a:t>
            </a:r>
            <a:r>
              <a:rPr lang="sk-SK" dirty="0" err="1" smtClean="0">
                <a:solidFill>
                  <a:schemeClr val="accent2"/>
                </a:solidFill>
                <a:effectLst>
                  <a:outerShdw blurRad="38100" dist="38100" dir="2700000" algn="tl">
                    <a:srgbClr val="000000">
                      <a:alpha val="43137"/>
                    </a:srgbClr>
                  </a:outerShdw>
                </a:effectLst>
                <a:latin typeface="+mj-lt"/>
              </a:rPr>
              <a:t>deposit</a:t>
            </a:r>
            <a:r>
              <a:rPr lang="en-US" dirty="0" smtClean="0">
                <a:solidFill>
                  <a:schemeClr val="accent2"/>
                </a:solidFill>
                <a:effectLst>
                  <a:outerShdw blurRad="38100" dist="38100" dir="2700000" algn="tl">
                    <a:srgbClr val="000000">
                      <a:alpha val="43137"/>
                    </a:srgbClr>
                  </a:outerShdw>
                </a:effectLst>
                <a:latin typeface="+mj-lt"/>
              </a:rPr>
              <a:t> </a:t>
            </a:r>
            <a:r>
              <a:rPr lang="en-US" dirty="0">
                <a:effectLst>
                  <a:outerShdw blurRad="38100" dist="38100" dir="2700000" algn="tl">
                    <a:srgbClr val="000000">
                      <a:alpha val="43137"/>
                    </a:srgbClr>
                  </a:outerShdw>
                </a:effectLst>
                <a:latin typeface="+mj-lt"/>
              </a:rPr>
              <a:t>for repaying the loan provided. At the same time, it considers the assets of the project as collateral for the loan provided. </a:t>
            </a:r>
            <a:r>
              <a:rPr lang="en-US" dirty="0" err="1" smtClean="0">
                <a:effectLst>
                  <a:outerShdw blurRad="38100" dist="38100" dir="2700000" algn="tl">
                    <a:srgbClr val="000000">
                      <a:alpha val="43137"/>
                    </a:srgbClr>
                  </a:outerShdw>
                </a:effectLst>
                <a:latin typeface="+mj-lt"/>
              </a:rPr>
              <a:t>Eg</a:t>
            </a:r>
            <a:r>
              <a:rPr lang="en-US" dirty="0">
                <a:effectLst>
                  <a:outerShdw blurRad="38100" dist="38100" dir="2700000" algn="tl">
                    <a:srgbClr val="000000">
                      <a:alpha val="43137"/>
                    </a:srgbClr>
                  </a:outerShdw>
                </a:effectLst>
                <a:latin typeface="+mj-lt"/>
              </a:rPr>
              <a:t>. development </a:t>
            </a:r>
            <a:r>
              <a:rPr lang="en-US" dirty="0" smtClean="0">
                <a:effectLst>
                  <a:outerShdw blurRad="38100" dist="38100" dir="2700000" algn="tl">
                    <a:srgbClr val="000000">
                      <a:alpha val="43137"/>
                    </a:srgbClr>
                  </a:outerShdw>
                </a:effectLst>
                <a:latin typeface="+mj-lt"/>
              </a:rPr>
              <a:t>projects</a:t>
            </a:r>
            <a:endParaRPr lang="sk-SK" dirty="0" smtClean="0">
              <a:effectLst>
                <a:outerShdw blurRad="38100" dist="38100" dir="2700000" algn="tl">
                  <a:srgbClr val="000000">
                    <a:alpha val="43137"/>
                  </a:srgbClr>
                </a:outerShdw>
              </a:effectLst>
              <a:latin typeface="+mj-lt"/>
            </a:endParaRPr>
          </a:p>
          <a:p>
            <a:pPr algn="l"/>
            <a:endParaRPr lang="sk-SK" sz="2400" dirty="0">
              <a:effectLst>
                <a:outerShdw blurRad="38100" dist="38100" dir="2700000" algn="tl">
                  <a:srgbClr val="000000">
                    <a:alpha val="43137"/>
                  </a:srgbClr>
                </a:outerShdw>
              </a:effectLst>
              <a:latin typeface="+mj-lt"/>
            </a:endParaRPr>
          </a:p>
          <a:p>
            <a:pPr algn="l"/>
            <a:r>
              <a:rPr lang="en-US" sz="2400" dirty="0">
                <a:solidFill>
                  <a:schemeClr val="accent2"/>
                </a:solidFill>
              </a:rPr>
              <a:t>Shadow </a:t>
            </a:r>
            <a:r>
              <a:rPr lang="en-US" sz="2400" dirty="0" smtClean="0">
                <a:solidFill>
                  <a:schemeClr val="accent2"/>
                </a:solidFill>
              </a:rPr>
              <a:t>toll</a:t>
            </a:r>
            <a:endParaRPr lang="sk-SK" sz="2400" dirty="0" smtClean="0">
              <a:solidFill>
                <a:schemeClr val="accent2"/>
              </a:solidFill>
            </a:endParaRPr>
          </a:p>
          <a:p>
            <a:pPr algn="l"/>
            <a:r>
              <a:rPr lang="en-US" dirty="0" smtClean="0"/>
              <a:t>A </a:t>
            </a:r>
            <a:r>
              <a:rPr lang="en-US" dirty="0"/>
              <a:t>shadow toll is a fee paid by the state to a private investor as compensation for a toll system</a:t>
            </a:r>
            <a:r>
              <a:rPr lang="en-US" dirty="0" smtClean="0"/>
              <a:t>.</a:t>
            </a:r>
            <a:endParaRPr lang="sk-SK" dirty="0" smtClean="0"/>
          </a:p>
          <a:p>
            <a:pPr algn="l"/>
            <a:endParaRPr lang="sk-SK" dirty="0"/>
          </a:p>
          <a:p>
            <a:pPr algn="l"/>
            <a:r>
              <a:rPr lang="en-US" sz="2400" dirty="0" smtClean="0">
                <a:solidFill>
                  <a:schemeClr val="accent2"/>
                </a:solidFill>
              </a:rPr>
              <a:t>Leasing</a:t>
            </a:r>
            <a:endParaRPr lang="sk-SK" sz="2400" dirty="0" smtClean="0">
              <a:solidFill>
                <a:schemeClr val="accent2"/>
              </a:solidFill>
            </a:endParaRPr>
          </a:p>
          <a:p>
            <a:pPr algn="l"/>
            <a:r>
              <a:rPr lang="en-US" dirty="0" smtClean="0"/>
              <a:t>Under </a:t>
            </a:r>
            <a:r>
              <a:rPr lang="en-US" dirty="0"/>
              <a:t>the leasing method, the state guarantees the concessionaire that it will pay fees/leasing/ for the use of the road. The concessionaire - selected through public procurement - will have the opportunity to build a new road, "own" it and operate it.</a:t>
            </a:r>
            <a:endParaRPr lang="sk-SK" dirty="0" smtClean="0"/>
          </a:p>
          <a:p>
            <a:pPr algn="ctr"/>
            <a:endParaRPr lang="sk-SK" dirty="0"/>
          </a:p>
          <a:p>
            <a:pPr algn="ctr"/>
            <a:endParaRPr lang="sk-SK" sz="2400" dirty="0" smtClean="0"/>
          </a:p>
          <a:p>
            <a:pPr algn="ctr"/>
            <a:endParaRPr lang="sk-SK" sz="2400" dirty="0"/>
          </a:p>
          <a:p>
            <a:pPr algn="ctr"/>
            <a:endParaRPr lang="sk-SK" sz="2400" dirty="0" smtClean="0"/>
          </a:p>
          <a:p>
            <a:pPr algn="ctr"/>
            <a:endParaRPr lang="sk-SK" sz="2400" dirty="0"/>
          </a:p>
          <a:p>
            <a:pPr algn="ctr"/>
            <a:endParaRPr lang="sk-SK" sz="2400" dirty="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67</a:t>
            </a:fld>
            <a:endParaRPr lang="sk-SK" dirty="0"/>
          </a:p>
        </p:txBody>
      </p:sp>
    </p:spTree>
    <p:extLst>
      <p:ext uri="{BB962C8B-B14F-4D97-AF65-F5344CB8AC3E}">
        <p14:creationId xmlns:p14="http://schemas.microsoft.com/office/powerpoint/2010/main" val="38213876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68</a:t>
            </a:fld>
            <a:endParaRPr lang="sk-SK"/>
          </a:p>
        </p:txBody>
      </p:sp>
      <p:pic>
        <p:nvPicPr>
          <p:cNvPr id="1026" name="Obrázok 1"/>
          <p:cNvPicPr>
            <a:picLocks noChangeAspect="1" noChangeArrowheads="1"/>
          </p:cNvPicPr>
          <p:nvPr/>
        </p:nvPicPr>
        <p:blipFill>
          <a:blip r:embed="rId2" cstate="print">
            <a:extLst>
              <a:ext uri="{28A0092B-C50C-407E-A947-70E740481C1C}">
                <a14:useLocalDpi xmlns:a14="http://schemas.microsoft.com/office/drawing/2010/main" val="0"/>
              </a:ext>
            </a:extLst>
          </a:blip>
          <a:srcRect l="9821" t="3798" r="14285" b="13924"/>
          <a:stretch>
            <a:fillRect/>
          </a:stretch>
        </p:blipFill>
        <p:spPr bwMode="auto">
          <a:xfrm>
            <a:off x="9545"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5655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436949" y="106353"/>
            <a:ext cx="7854950" cy="6264696"/>
          </a:xfrm>
        </p:spPr>
        <p:txBody>
          <a:bodyPr>
            <a:normAutofit/>
          </a:bodyPr>
          <a:lstStyle/>
          <a:p>
            <a:pPr algn="just"/>
            <a:r>
              <a:rPr lang="sk-SK" sz="2400" dirty="0">
                <a:solidFill>
                  <a:schemeClr val="accent2"/>
                </a:solidFill>
                <a:effectLst>
                  <a:outerShdw blurRad="38100" dist="38100" dir="2700000" algn="tl">
                    <a:srgbClr val="000000">
                      <a:alpha val="43137"/>
                    </a:srgbClr>
                  </a:outerShdw>
                </a:effectLst>
                <a:latin typeface="+mj-lt"/>
              </a:rPr>
              <a:t>BOT /</a:t>
            </a:r>
            <a:r>
              <a:rPr lang="sk-SK" sz="2400" dirty="0" err="1">
                <a:solidFill>
                  <a:schemeClr val="accent2"/>
                </a:solidFill>
                <a:effectLst>
                  <a:outerShdw blurRad="38100" dist="38100" dir="2700000" algn="tl">
                    <a:srgbClr val="000000">
                      <a:alpha val="43137"/>
                    </a:srgbClr>
                  </a:outerShdw>
                </a:effectLst>
                <a:latin typeface="+mj-lt"/>
              </a:rPr>
              <a:t>Build</a:t>
            </a:r>
            <a:r>
              <a:rPr lang="sk-SK" sz="2400" dirty="0">
                <a:solidFill>
                  <a:schemeClr val="accent2"/>
                </a:solidFill>
                <a:effectLst>
                  <a:outerShdw blurRad="38100" dist="38100" dir="2700000" algn="tl">
                    <a:srgbClr val="000000">
                      <a:alpha val="43137"/>
                    </a:srgbClr>
                  </a:outerShdw>
                </a:effectLst>
                <a:latin typeface="+mj-lt"/>
              </a:rPr>
              <a:t>, </a:t>
            </a:r>
            <a:r>
              <a:rPr lang="sk-SK" sz="2400" dirty="0" err="1">
                <a:solidFill>
                  <a:schemeClr val="accent2"/>
                </a:solidFill>
                <a:effectLst>
                  <a:outerShdw blurRad="38100" dist="38100" dir="2700000" algn="tl">
                    <a:srgbClr val="000000">
                      <a:alpha val="43137"/>
                    </a:srgbClr>
                  </a:outerShdw>
                </a:effectLst>
                <a:latin typeface="+mj-lt"/>
              </a:rPr>
              <a:t>Operate</a:t>
            </a:r>
            <a:r>
              <a:rPr lang="sk-SK" sz="2400" dirty="0">
                <a:solidFill>
                  <a:schemeClr val="accent2"/>
                </a:solidFill>
                <a:effectLst>
                  <a:outerShdw blurRad="38100" dist="38100" dir="2700000" algn="tl">
                    <a:srgbClr val="000000">
                      <a:alpha val="43137"/>
                    </a:srgbClr>
                  </a:outerShdw>
                </a:effectLst>
                <a:latin typeface="+mj-lt"/>
              </a:rPr>
              <a:t> and </a:t>
            </a:r>
            <a:r>
              <a:rPr lang="sk-SK" sz="2400" dirty="0" err="1">
                <a:solidFill>
                  <a:schemeClr val="accent2"/>
                </a:solidFill>
                <a:effectLst>
                  <a:outerShdw blurRad="38100" dist="38100" dir="2700000" algn="tl">
                    <a:srgbClr val="000000">
                      <a:alpha val="43137"/>
                    </a:srgbClr>
                  </a:outerShdw>
                </a:effectLst>
                <a:latin typeface="+mj-lt"/>
              </a:rPr>
              <a:t>Transform</a:t>
            </a:r>
            <a:r>
              <a:rPr lang="sk-SK" sz="2400" dirty="0">
                <a:solidFill>
                  <a:schemeClr val="accent2"/>
                </a:solidFill>
                <a:effectLst>
                  <a:outerShdw blurRad="38100" dist="38100" dir="2700000" algn="tl">
                    <a:srgbClr val="000000">
                      <a:alpha val="43137"/>
                    </a:srgbClr>
                  </a:outerShdw>
                </a:effectLst>
                <a:latin typeface="+mj-lt"/>
              </a:rPr>
              <a:t>/</a:t>
            </a:r>
          </a:p>
          <a:p>
            <a:pPr algn="just"/>
            <a:r>
              <a:rPr lang="sk-SK" sz="2000" dirty="0"/>
              <a:t> </a:t>
            </a:r>
          </a:p>
          <a:p>
            <a:pPr algn="just"/>
            <a:r>
              <a:rPr lang="en-US" dirty="0"/>
              <a:t>The principle is that the state transfers to the concessionaire for a certain period of time - e.g. 30 years - a motorway section prepared for investment /issued building permit /, with the concessionaire financially and operationally ensuring the construction and operation of the motorway section in question</a:t>
            </a:r>
            <a:r>
              <a:rPr lang="en-US" dirty="0" smtClean="0"/>
              <a:t>.</a:t>
            </a:r>
            <a:endParaRPr lang="sk-SK" dirty="0" smtClean="0"/>
          </a:p>
          <a:p>
            <a:pPr algn="just"/>
            <a:r>
              <a:rPr lang="en-US" dirty="0" smtClean="0"/>
              <a:t>The </a:t>
            </a:r>
            <a:r>
              <a:rPr lang="en-US" dirty="0"/>
              <a:t>state also transfers to the concessionaire the right to collect fees for the use of the section in question. The maximum amount of this fee is determined by the concession agreement. </a:t>
            </a:r>
            <a:endParaRPr lang="sk-SK" dirty="0" smtClean="0"/>
          </a:p>
          <a:p>
            <a:pPr algn="just"/>
            <a:r>
              <a:rPr lang="en-US" dirty="0" smtClean="0"/>
              <a:t>After </a:t>
            </a:r>
            <a:r>
              <a:rPr lang="en-US" dirty="0"/>
              <a:t>the concession agreement expires /it does not always have to be a period, but e.g. also the achievement of an appropriate profit price/, the entire infrastructure /motorway + equipment/ is transferred to the state free of charge.</a:t>
            </a: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69</a:t>
            </a:fld>
            <a:endParaRPr lang="sk-SK" dirty="0"/>
          </a:p>
        </p:txBody>
      </p:sp>
    </p:spTree>
    <p:extLst>
      <p:ext uri="{BB962C8B-B14F-4D97-AF65-F5344CB8AC3E}">
        <p14:creationId xmlns:p14="http://schemas.microsoft.com/office/powerpoint/2010/main" val="1133201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sk-SK" sz="3200" b="1" dirty="0" smtClean="0">
                <a:solidFill>
                  <a:schemeClr val="tx1"/>
                </a:solidFill>
                <a:effectLst>
                  <a:outerShdw blurRad="38100" dist="38100" dir="2700000" algn="tl">
                    <a:srgbClr val="000000">
                      <a:alpha val="43137"/>
                    </a:srgbClr>
                  </a:outerShdw>
                </a:effectLst>
              </a:rPr>
              <a:t>  </a:t>
            </a:r>
            <a:r>
              <a:rPr lang="sk-SK" sz="3200" b="1" dirty="0" smtClean="0">
                <a:solidFill>
                  <a:schemeClr val="accent2"/>
                </a:solidFill>
                <a:effectLst>
                  <a:outerShdw blurRad="38100" dist="38100" dir="2700000" algn="tl">
                    <a:srgbClr val="000000">
                      <a:alpha val="43137"/>
                    </a:srgbClr>
                  </a:outerShdw>
                </a:effectLst>
              </a:rPr>
              <a:t>IV.  </a:t>
            </a:r>
            <a:r>
              <a:rPr lang="sk-SK" sz="3200" b="1" dirty="0" err="1" smtClean="0">
                <a:solidFill>
                  <a:schemeClr val="accent2"/>
                </a:solidFill>
                <a:effectLst>
                  <a:outerShdw blurRad="38100" dist="38100" dir="2700000" algn="tl">
                    <a:srgbClr val="000000">
                      <a:alpha val="43137"/>
                    </a:srgbClr>
                  </a:outerShdw>
                </a:effectLst>
              </a:rPr>
              <a:t>Asset</a:t>
            </a:r>
            <a:r>
              <a:rPr lang="sk-SK" sz="3200" b="1" dirty="0" smtClean="0">
                <a:solidFill>
                  <a:schemeClr val="accent2"/>
                </a:solidFill>
                <a:effectLst>
                  <a:outerShdw blurRad="38100" dist="38100" dir="2700000" algn="tl">
                    <a:srgbClr val="000000">
                      <a:alpha val="43137"/>
                    </a:srgbClr>
                  </a:outerShdw>
                </a:effectLst>
              </a:rPr>
              <a:t> management</a:t>
            </a:r>
            <a:endParaRPr lang="sk-SK" sz="3200" b="1" dirty="0">
              <a:solidFill>
                <a:schemeClr val="accent2"/>
              </a:solidFill>
              <a:effectLst>
                <a:outerShdw blurRad="38100" dist="38100" dir="2700000" algn="tl">
                  <a:srgbClr val="000000">
                    <a:alpha val="43137"/>
                  </a:srgbClr>
                </a:outerShdw>
              </a:effectLst>
            </a:endParaRPr>
          </a:p>
        </p:txBody>
      </p:sp>
      <p:sp>
        <p:nvSpPr>
          <p:cNvPr id="6" name="Zástupný symbol obsahu 5"/>
          <p:cNvSpPr>
            <a:spLocks noGrp="1"/>
          </p:cNvSpPr>
          <p:nvPr>
            <p:ph idx="1"/>
          </p:nvPr>
        </p:nvSpPr>
        <p:spPr>
          <a:xfrm>
            <a:off x="914400" y="2149475"/>
            <a:ext cx="8229600" cy="4389437"/>
          </a:xfrm>
        </p:spPr>
        <p:txBody>
          <a:bodyPr/>
          <a:lstStyle/>
          <a:p>
            <a:pPr>
              <a:buFont typeface="Wingdings" panose="05000000000000000000" pitchFamily="2" charset="2"/>
              <a:buChar char="Ø"/>
            </a:pPr>
            <a:r>
              <a:rPr lang="sk-SK" sz="2000" dirty="0" err="1" smtClean="0"/>
              <a:t>Definitions</a:t>
            </a:r>
            <a:endParaRPr lang="sk-SK" sz="2000" dirty="0" smtClean="0"/>
          </a:p>
          <a:p>
            <a:pPr>
              <a:buFont typeface="Wingdings" panose="05000000000000000000" pitchFamily="2" charset="2"/>
              <a:buChar char="Ø"/>
            </a:pPr>
            <a:r>
              <a:rPr lang="sk-SK" sz="2000" dirty="0" err="1" smtClean="0"/>
              <a:t>Principles</a:t>
            </a:r>
            <a:endParaRPr lang="sk-SK" sz="2000" dirty="0" smtClean="0"/>
          </a:p>
          <a:p>
            <a:pPr>
              <a:buFont typeface="Wingdings" panose="05000000000000000000" pitchFamily="2" charset="2"/>
              <a:buChar char="Ø"/>
            </a:pPr>
            <a:r>
              <a:rPr lang="sk-SK" sz="2000" dirty="0" err="1" smtClean="0"/>
              <a:t>Schemes</a:t>
            </a:r>
            <a:endParaRPr lang="sk-SK" sz="2000" dirty="0" smtClean="0"/>
          </a:p>
          <a:p>
            <a:pPr>
              <a:buFont typeface="Wingdings" panose="05000000000000000000" pitchFamily="2" charset="2"/>
              <a:buChar char="Ø"/>
            </a:pPr>
            <a:r>
              <a:rPr lang="sk-SK" sz="2000" dirty="0" err="1" smtClean="0"/>
              <a:t>calculations</a:t>
            </a:r>
            <a:endParaRPr lang="sk-SK" sz="2000" dirty="0"/>
          </a:p>
        </p:txBody>
      </p:sp>
      <p:sp>
        <p:nvSpPr>
          <p:cNvPr id="4" name="Zástupný symbol čísla snímky 3"/>
          <p:cNvSpPr>
            <a:spLocks noGrp="1"/>
          </p:cNvSpPr>
          <p:nvPr>
            <p:ph type="sldNum" sz="quarter" idx="12"/>
          </p:nvPr>
        </p:nvSpPr>
        <p:spPr/>
        <p:txBody>
          <a:bodyPr/>
          <a:lstStyle/>
          <a:p>
            <a:pPr>
              <a:defRPr/>
            </a:pPr>
            <a:fld id="{14F93494-CFDE-431A-948F-FD01E074B68C}" type="slidenum">
              <a:rPr lang="sk-SK" smtClean="0"/>
              <a:pPr>
                <a:defRPr/>
              </a:pPr>
              <a:t>7</a:t>
            </a:fld>
            <a:endParaRPr lang="sk-SK"/>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264696"/>
          </a:xfrm>
        </p:spPr>
        <p:txBody>
          <a:bodyPr>
            <a:normAutofit/>
          </a:bodyPr>
          <a:lstStyle/>
          <a:p>
            <a:pPr algn="just"/>
            <a:r>
              <a:rPr lang="sk-SK" sz="2000" dirty="0"/>
              <a:t> </a:t>
            </a:r>
          </a:p>
          <a:p>
            <a:pPr marL="342900" indent="-342900" algn="just">
              <a:buFont typeface="Wingdings" panose="05000000000000000000" pitchFamily="2" charset="2"/>
              <a:buChar char="Ø"/>
            </a:pPr>
            <a:r>
              <a:rPr lang="en-US" sz="2000" dirty="0">
                <a:solidFill>
                  <a:schemeClr val="accent2"/>
                </a:solidFill>
              </a:rPr>
              <a:t>Advantages for the state</a:t>
            </a:r>
            <a:r>
              <a:rPr lang="en-US" sz="2000" dirty="0" smtClean="0">
                <a:solidFill>
                  <a:schemeClr val="accent2"/>
                </a:solidFill>
              </a:rPr>
              <a:t>:</a:t>
            </a:r>
            <a:endParaRPr lang="sk-SK" sz="2000" dirty="0" smtClean="0">
              <a:solidFill>
                <a:schemeClr val="accent2"/>
              </a:solidFill>
            </a:endParaRPr>
          </a:p>
          <a:p>
            <a:pPr marL="342900" indent="-342900" algn="just">
              <a:buFont typeface="Wingdings" panose="05000000000000000000" pitchFamily="2" charset="2"/>
              <a:buChar char="Ø"/>
            </a:pPr>
            <a:endParaRPr lang="sk-SK" sz="2000" dirty="0" smtClean="0"/>
          </a:p>
          <a:p>
            <a:pPr marL="342900" indent="-342900" algn="just">
              <a:buFont typeface="Wingdings" panose="05000000000000000000" pitchFamily="2" charset="2"/>
              <a:buChar char="Ø"/>
            </a:pPr>
            <a:r>
              <a:rPr lang="en-US" dirty="0" smtClean="0"/>
              <a:t>the </a:t>
            </a:r>
            <a:r>
              <a:rPr lang="en-US" dirty="0"/>
              <a:t>state does not have to finance the construction and operation of the motorway from its </a:t>
            </a:r>
            <a:r>
              <a:rPr lang="en-US" dirty="0" smtClean="0"/>
              <a:t>budget</a:t>
            </a:r>
            <a:endParaRPr lang="sk-SK" dirty="0" smtClean="0"/>
          </a:p>
          <a:p>
            <a:pPr marL="342900" indent="-342900" algn="just">
              <a:buFont typeface="Wingdings" panose="05000000000000000000" pitchFamily="2" charset="2"/>
              <a:buChar char="Ø"/>
            </a:pPr>
            <a:r>
              <a:rPr lang="en-US" dirty="0" smtClean="0"/>
              <a:t>all </a:t>
            </a:r>
            <a:r>
              <a:rPr lang="en-US" dirty="0"/>
              <a:t>the benefits resulting from the construction itself /employment, taxes, reduction of accidents, land appreciation, etc./ however, remain for the state in the form as if it had financed the construction of the motorway </a:t>
            </a:r>
            <a:r>
              <a:rPr lang="en-US" dirty="0" smtClean="0"/>
              <a:t>itself</a:t>
            </a:r>
            <a:r>
              <a:rPr lang="sk-SK" dirty="0" smtClean="0"/>
              <a:t> </a:t>
            </a:r>
          </a:p>
          <a:p>
            <a:pPr marL="342900" indent="-342900" algn="just">
              <a:buFont typeface="Wingdings" panose="05000000000000000000" pitchFamily="2" charset="2"/>
              <a:buChar char="Ø"/>
            </a:pPr>
            <a:r>
              <a:rPr lang="en-US" dirty="0" smtClean="0"/>
              <a:t>fixed prices</a:t>
            </a:r>
            <a:r>
              <a:rPr lang="sk-SK" dirty="0" smtClean="0"/>
              <a:t> </a:t>
            </a:r>
          </a:p>
          <a:p>
            <a:pPr marL="342900" indent="-342900" algn="just">
              <a:buFont typeface="Wingdings" panose="05000000000000000000" pitchFamily="2" charset="2"/>
              <a:buChar char="Ø"/>
            </a:pPr>
            <a:r>
              <a:rPr lang="en-US" dirty="0" smtClean="0"/>
              <a:t>transfer </a:t>
            </a:r>
            <a:r>
              <a:rPr lang="en-US" dirty="0"/>
              <a:t>of risk to the </a:t>
            </a:r>
            <a:r>
              <a:rPr lang="en-US" dirty="0" smtClean="0"/>
              <a:t>investor</a:t>
            </a:r>
            <a:endParaRPr lang="sk-SK" dirty="0" smtClean="0"/>
          </a:p>
          <a:p>
            <a:pPr marL="342900" indent="-342900" algn="just">
              <a:buFont typeface="Wingdings" panose="05000000000000000000" pitchFamily="2" charset="2"/>
              <a:buChar char="Ø"/>
            </a:pPr>
            <a:r>
              <a:rPr lang="en-US" dirty="0" smtClean="0"/>
              <a:t>higher </a:t>
            </a:r>
            <a:r>
              <a:rPr lang="en-US" dirty="0"/>
              <a:t>efficiency /private sector/This method is not applicable in </a:t>
            </a:r>
            <a:endParaRPr lang="sk-SK" dirty="0" smtClean="0"/>
          </a:p>
          <a:p>
            <a:pPr algn="just"/>
            <a:endParaRPr lang="sk-SK" dirty="0"/>
          </a:p>
          <a:p>
            <a:pPr algn="just"/>
            <a:r>
              <a:rPr lang="sk-SK" dirty="0" smtClean="0"/>
              <a:t>E.G.: </a:t>
            </a:r>
            <a:r>
              <a:rPr lang="en-US" dirty="0" smtClean="0"/>
              <a:t>Slovakia </a:t>
            </a:r>
            <a:r>
              <a:rPr lang="en-US" dirty="0"/>
              <a:t>because the collection from the toll is not enough to pay for the construction and operation of motorway sections.</a:t>
            </a: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70</a:t>
            </a:fld>
            <a:endParaRPr lang="sk-SK"/>
          </a:p>
        </p:txBody>
      </p:sp>
    </p:spTree>
    <p:extLst>
      <p:ext uri="{BB962C8B-B14F-4D97-AF65-F5344CB8AC3E}">
        <p14:creationId xmlns:p14="http://schemas.microsoft.com/office/powerpoint/2010/main" val="8153981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472482" y="163662"/>
            <a:ext cx="7854950" cy="6192688"/>
          </a:xfrm>
        </p:spPr>
        <p:txBody>
          <a:bodyPr>
            <a:normAutofit/>
          </a:bodyPr>
          <a:lstStyle/>
          <a:p>
            <a:pPr algn="ctr">
              <a:lnSpc>
                <a:spcPct val="150000"/>
              </a:lnSpc>
            </a:pPr>
            <a:r>
              <a:rPr lang="sk-SK" sz="2400" dirty="0">
                <a:solidFill>
                  <a:schemeClr val="accent2"/>
                </a:solidFill>
                <a:effectLst>
                  <a:outerShdw blurRad="38100" dist="38100" dir="2700000" algn="tl">
                    <a:srgbClr val="000000">
                      <a:alpha val="43137"/>
                    </a:srgbClr>
                  </a:outerShdw>
                </a:effectLst>
                <a:latin typeface="+mj-lt"/>
              </a:rPr>
              <a:t>DBFO  /</a:t>
            </a:r>
            <a:r>
              <a:rPr lang="sk-SK" sz="2400" dirty="0" err="1">
                <a:solidFill>
                  <a:schemeClr val="accent2"/>
                </a:solidFill>
                <a:effectLst>
                  <a:outerShdw blurRad="38100" dist="38100" dir="2700000" algn="tl">
                    <a:srgbClr val="000000">
                      <a:alpha val="43137"/>
                    </a:srgbClr>
                  </a:outerShdw>
                </a:effectLst>
                <a:latin typeface="+mj-lt"/>
              </a:rPr>
              <a:t>Design</a:t>
            </a:r>
            <a:r>
              <a:rPr lang="sk-SK" sz="2400" dirty="0">
                <a:solidFill>
                  <a:schemeClr val="accent2"/>
                </a:solidFill>
                <a:effectLst>
                  <a:outerShdw blurRad="38100" dist="38100" dir="2700000" algn="tl">
                    <a:srgbClr val="000000">
                      <a:alpha val="43137"/>
                    </a:srgbClr>
                  </a:outerShdw>
                </a:effectLst>
                <a:latin typeface="+mj-lt"/>
              </a:rPr>
              <a:t>, </a:t>
            </a:r>
            <a:r>
              <a:rPr lang="sk-SK" sz="2400" dirty="0" err="1">
                <a:solidFill>
                  <a:schemeClr val="accent2"/>
                </a:solidFill>
                <a:effectLst>
                  <a:outerShdw blurRad="38100" dist="38100" dir="2700000" algn="tl">
                    <a:srgbClr val="000000">
                      <a:alpha val="43137"/>
                    </a:srgbClr>
                  </a:outerShdw>
                </a:effectLst>
                <a:latin typeface="+mj-lt"/>
              </a:rPr>
              <a:t>Build</a:t>
            </a:r>
            <a:r>
              <a:rPr lang="sk-SK" sz="2400" dirty="0">
                <a:solidFill>
                  <a:schemeClr val="accent2"/>
                </a:solidFill>
                <a:effectLst>
                  <a:outerShdw blurRad="38100" dist="38100" dir="2700000" algn="tl">
                    <a:srgbClr val="000000">
                      <a:alpha val="43137"/>
                    </a:srgbClr>
                  </a:outerShdw>
                </a:effectLst>
                <a:latin typeface="+mj-lt"/>
              </a:rPr>
              <a:t>, </a:t>
            </a:r>
            <a:r>
              <a:rPr lang="sk-SK" sz="2400" dirty="0" err="1">
                <a:solidFill>
                  <a:schemeClr val="accent2"/>
                </a:solidFill>
                <a:effectLst>
                  <a:outerShdw blurRad="38100" dist="38100" dir="2700000" algn="tl">
                    <a:srgbClr val="000000">
                      <a:alpha val="43137"/>
                    </a:srgbClr>
                  </a:outerShdw>
                </a:effectLst>
                <a:latin typeface="+mj-lt"/>
              </a:rPr>
              <a:t>Finance</a:t>
            </a:r>
            <a:r>
              <a:rPr lang="sk-SK" sz="2400" dirty="0">
                <a:solidFill>
                  <a:schemeClr val="accent2"/>
                </a:solidFill>
                <a:effectLst>
                  <a:outerShdw blurRad="38100" dist="38100" dir="2700000" algn="tl">
                    <a:srgbClr val="000000">
                      <a:alpha val="43137"/>
                    </a:srgbClr>
                  </a:outerShdw>
                </a:effectLst>
                <a:latin typeface="+mj-lt"/>
              </a:rPr>
              <a:t> and </a:t>
            </a:r>
            <a:r>
              <a:rPr lang="sk-SK" sz="2400" dirty="0" err="1">
                <a:solidFill>
                  <a:schemeClr val="accent2"/>
                </a:solidFill>
                <a:effectLst>
                  <a:outerShdw blurRad="38100" dist="38100" dir="2700000" algn="tl">
                    <a:srgbClr val="000000">
                      <a:alpha val="43137"/>
                    </a:srgbClr>
                  </a:outerShdw>
                </a:effectLst>
                <a:latin typeface="+mj-lt"/>
              </a:rPr>
              <a:t>Operate</a:t>
            </a:r>
            <a:r>
              <a:rPr lang="sk-SK" sz="2400" dirty="0">
                <a:solidFill>
                  <a:schemeClr val="accent2"/>
                </a:solidFill>
                <a:effectLst>
                  <a:outerShdw blurRad="38100" dist="38100" dir="2700000" algn="tl">
                    <a:srgbClr val="000000">
                      <a:alpha val="43137"/>
                    </a:srgbClr>
                  </a:outerShdw>
                </a:effectLst>
                <a:latin typeface="+mj-lt"/>
              </a:rPr>
              <a:t>/ </a:t>
            </a:r>
          </a:p>
          <a:p>
            <a:pPr algn="just">
              <a:lnSpc>
                <a:spcPct val="150000"/>
              </a:lnSpc>
            </a:pPr>
            <a:r>
              <a:rPr lang="sk-SK" sz="2000" dirty="0"/>
              <a:t> </a:t>
            </a:r>
          </a:p>
          <a:p>
            <a:pPr algn="just">
              <a:lnSpc>
                <a:spcPct val="150000"/>
              </a:lnSpc>
            </a:pPr>
            <a:r>
              <a:rPr lang="en-US" dirty="0" smtClean="0"/>
              <a:t>The </a:t>
            </a:r>
            <a:r>
              <a:rPr lang="en-US" dirty="0"/>
              <a:t>DBFO method consists in the fact that a private company selected on the basis of a tender procedure receives a license for the construction (</a:t>
            </a:r>
            <a:r>
              <a:rPr lang="en-US" dirty="0">
                <a:solidFill>
                  <a:schemeClr val="accent2"/>
                </a:solidFill>
              </a:rPr>
              <a:t>including project preparation), </a:t>
            </a:r>
            <a:r>
              <a:rPr lang="en-US" dirty="0"/>
              <a:t>ownership and operation of a section of highways for an indefinite period of time.</a:t>
            </a: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71</a:t>
            </a:fld>
            <a:endParaRPr lang="sk-SK"/>
          </a:p>
        </p:txBody>
      </p:sp>
    </p:spTree>
    <p:extLst>
      <p:ext uri="{BB962C8B-B14F-4D97-AF65-F5344CB8AC3E}">
        <p14:creationId xmlns:p14="http://schemas.microsoft.com/office/powerpoint/2010/main" val="815398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5760640"/>
          </a:xfrm>
        </p:spPr>
        <p:txBody>
          <a:bodyPr/>
          <a:lstStyle/>
          <a:p>
            <a:pPr algn="just">
              <a:lnSpc>
                <a:spcPct val="150000"/>
              </a:lnSpc>
            </a:pPr>
            <a:r>
              <a:rPr lang="en-US" sz="2000" b="1" dirty="0">
                <a:solidFill>
                  <a:schemeClr val="accent2"/>
                </a:solidFill>
              </a:rPr>
              <a:t>In Slovakia, </a:t>
            </a:r>
            <a:r>
              <a:rPr lang="en-US" dirty="0"/>
              <a:t>a modification of two methods is used. These are the DBFO and </a:t>
            </a:r>
            <a:r>
              <a:rPr lang="en-US" dirty="0" smtClean="0"/>
              <a:t>B</a:t>
            </a:r>
            <a:r>
              <a:rPr lang="sk-SK" dirty="0" smtClean="0"/>
              <a:t>OT</a:t>
            </a:r>
            <a:r>
              <a:rPr lang="en-US" dirty="0" smtClean="0"/>
              <a:t> </a:t>
            </a:r>
            <a:r>
              <a:rPr lang="en-US" dirty="0"/>
              <a:t>models. The state collects the toll and pays the concessionaire for construction and operation in installments over the concession period of 30 years.</a:t>
            </a:r>
            <a:r>
              <a:rPr lang="sk-SK" dirty="0"/>
              <a:t> </a:t>
            </a:r>
            <a:endParaRPr lang="sk-SK" dirty="0" smtClean="0"/>
          </a:p>
          <a:p>
            <a:pPr algn="just">
              <a:lnSpc>
                <a:spcPct val="150000"/>
              </a:lnSpc>
            </a:pPr>
            <a:r>
              <a:rPr lang="sk-SK" dirty="0" err="1" smtClean="0">
                <a:solidFill>
                  <a:schemeClr val="accent2"/>
                </a:solidFill>
              </a:rPr>
              <a:t>Advantage</a:t>
            </a:r>
            <a:r>
              <a:rPr lang="sk-SK" dirty="0" smtClean="0"/>
              <a:t>: </a:t>
            </a:r>
            <a:r>
              <a:rPr lang="sk-SK" dirty="0" err="1" smtClean="0"/>
              <a:t>The</a:t>
            </a:r>
            <a:r>
              <a:rPr lang="sk-SK" dirty="0" smtClean="0"/>
              <a:t> </a:t>
            </a:r>
            <a:r>
              <a:rPr lang="sk-SK" dirty="0" err="1" smtClean="0"/>
              <a:t>interest</a:t>
            </a:r>
            <a:r>
              <a:rPr lang="sk-SK" dirty="0" smtClean="0"/>
              <a:t> </a:t>
            </a:r>
            <a:r>
              <a:rPr lang="sk-SK" dirty="0" err="1" smtClean="0"/>
              <a:t>is</a:t>
            </a:r>
            <a:r>
              <a:rPr lang="sk-SK" dirty="0" smtClean="0"/>
              <a:t> </a:t>
            </a:r>
            <a:r>
              <a:rPr lang="sk-SK" dirty="0" err="1" smtClean="0"/>
              <a:t>not</a:t>
            </a:r>
            <a:r>
              <a:rPr lang="sk-SK" dirty="0" smtClean="0"/>
              <a:t> so </a:t>
            </a:r>
            <a:r>
              <a:rPr lang="sk-SK" dirty="0" err="1" smtClean="0"/>
              <a:t>high</a:t>
            </a:r>
            <a:r>
              <a:rPr lang="sk-SK" dirty="0" smtClean="0"/>
              <a:t>, </a:t>
            </a:r>
            <a:r>
              <a:rPr lang="sk-SK" dirty="0" err="1" smtClean="0"/>
              <a:t>because</a:t>
            </a:r>
            <a:r>
              <a:rPr lang="sk-SK" dirty="0" smtClean="0"/>
              <a:t> of state </a:t>
            </a:r>
            <a:r>
              <a:rPr lang="sk-SK" dirty="0" err="1" smtClean="0"/>
              <a:t>back</a:t>
            </a:r>
            <a:r>
              <a:rPr lang="sk-SK" dirty="0" smtClean="0"/>
              <a:t> </a:t>
            </a:r>
            <a:r>
              <a:rPr lang="sk-SK" dirty="0" err="1" smtClean="0"/>
              <a:t>payments</a:t>
            </a:r>
            <a:r>
              <a:rPr lang="sk-SK" dirty="0" smtClean="0"/>
              <a:t>. No risk </a:t>
            </a:r>
            <a:r>
              <a:rPr lang="sk-SK" dirty="0" err="1" smtClean="0"/>
              <a:t>about</a:t>
            </a:r>
            <a:r>
              <a:rPr lang="sk-SK" dirty="0" smtClean="0"/>
              <a:t> </a:t>
            </a:r>
            <a:r>
              <a:rPr lang="sk-SK" dirty="0" err="1" smtClean="0"/>
              <a:t>toll</a:t>
            </a:r>
            <a:r>
              <a:rPr lang="sk-SK" dirty="0" smtClean="0"/>
              <a:t> </a:t>
            </a:r>
            <a:r>
              <a:rPr lang="sk-SK" dirty="0" err="1" smtClean="0"/>
              <a:t>income</a:t>
            </a:r>
            <a:r>
              <a:rPr lang="sk-SK" dirty="0" smtClean="0"/>
              <a:t> – </a:t>
            </a:r>
            <a:r>
              <a:rPr lang="sk-SK" dirty="0" err="1" smtClean="0"/>
              <a:t>number</a:t>
            </a:r>
            <a:r>
              <a:rPr lang="sk-SK" dirty="0" smtClean="0"/>
              <a:t> of </a:t>
            </a:r>
            <a:r>
              <a:rPr lang="sk-SK" dirty="0" err="1" smtClean="0"/>
              <a:t>vehicles</a:t>
            </a:r>
            <a:r>
              <a:rPr lang="sk-SK" dirty="0" smtClean="0"/>
              <a:t> and </a:t>
            </a:r>
            <a:r>
              <a:rPr lang="sk-SK" dirty="0" err="1" smtClean="0"/>
              <a:t>price</a:t>
            </a:r>
            <a:r>
              <a:rPr lang="sk-SK" dirty="0" smtClean="0"/>
              <a:t>. </a:t>
            </a:r>
            <a:r>
              <a:rPr lang="sk-SK" dirty="0" err="1" smtClean="0"/>
              <a:t>The</a:t>
            </a:r>
            <a:r>
              <a:rPr lang="sk-SK" dirty="0" smtClean="0"/>
              <a:t> state </a:t>
            </a:r>
            <a:r>
              <a:rPr lang="sk-SK" dirty="0" err="1" smtClean="0"/>
              <a:t>payments</a:t>
            </a:r>
            <a:r>
              <a:rPr lang="sk-SK" dirty="0" smtClean="0"/>
              <a:t> are </a:t>
            </a:r>
            <a:r>
              <a:rPr lang="sk-SK" dirty="0" err="1" smtClean="0"/>
              <a:t>split</a:t>
            </a:r>
            <a:r>
              <a:rPr lang="sk-SK" dirty="0" smtClean="0"/>
              <a:t> </a:t>
            </a:r>
            <a:r>
              <a:rPr lang="sk-SK" dirty="0" err="1" smtClean="0"/>
              <a:t>for</a:t>
            </a:r>
            <a:r>
              <a:rPr lang="sk-SK" dirty="0" smtClean="0"/>
              <a:t> 30 </a:t>
            </a:r>
            <a:r>
              <a:rPr lang="sk-SK" dirty="0" err="1" smtClean="0"/>
              <a:t>years</a:t>
            </a:r>
            <a:r>
              <a:rPr lang="sk-SK" dirty="0" smtClean="0"/>
              <a:t>, </a:t>
            </a:r>
            <a:r>
              <a:rPr lang="sk-SK" dirty="0" err="1" smtClean="0"/>
              <a:t>after</a:t>
            </a:r>
            <a:r>
              <a:rPr lang="sk-SK" dirty="0" smtClean="0"/>
              <a:t> </a:t>
            </a:r>
            <a:r>
              <a:rPr lang="sk-SK" dirty="0" err="1" smtClean="0"/>
              <a:t>construction</a:t>
            </a:r>
            <a:r>
              <a:rPr lang="sk-SK" dirty="0"/>
              <a:t> </a:t>
            </a:r>
            <a:r>
              <a:rPr lang="sk-SK" dirty="0" err="1" smtClean="0"/>
              <a:t>finished</a:t>
            </a:r>
            <a:r>
              <a:rPr lang="sk-SK" dirty="0" smtClean="0"/>
              <a:t>. </a:t>
            </a:r>
          </a:p>
          <a:p>
            <a:pPr algn="just">
              <a:lnSpc>
                <a:spcPct val="150000"/>
              </a:lnSpc>
            </a:pPr>
            <a:r>
              <a:rPr lang="sk-SK" dirty="0" err="1" smtClean="0">
                <a:solidFill>
                  <a:schemeClr val="accent2"/>
                </a:solidFill>
              </a:rPr>
              <a:t>Disadvantage</a:t>
            </a:r>
            <a:r>
              <a:rPr lang="sk-SK" dirty="0" smtClean="0"/>
              <a:t>: No </a:t>
            </a:r>
            <a:r>
              <a:rPr lang="sk-SK" dirty="0" err="1" smtClean="0"/>
              <a:t>real</a:t>
            </a:r>
            <a:r>
              <a:rPr lang="sk-SK" dirty="0" smtClean="0"/>
              <a:t> PPP </a:t>
            </a:r>
            <a:r>
              <a:rPr lang="sk-SK" dirty="0" err="1" smtClean="0"/>
              <a:t>project</a:t>
            </a:r>
            <a:r>
              <a:rPr lang="sk-SK" dirty="0" smtClean="0"/>
              <a:t>, state </a:t>
            </a:r>
            <a:r>
              <a:rPr lang="sk-SK" dirty="0" err="1" smtClean="0"/>
              <a:t>is</a:t>
            </a:r>
            <a:r>
              <a:rPr lang="sk-SK" dirty="0" smtClean="0"/>
              <a:t> </a:t>
            </a:r>
            <a:r>
              <a:rPr lang="sk-SK" dirty="0" err="1" smtClean="0"/>
              <a:t>financing</a:t>
            </a:r>
            <a:r>
              <a:rPr lang="sk-SK" dirty="0" smtClean="0"/>
              <a:t> </a:t>
            </a:r>
            <a:r>
              <a:rPr lang="sk-SK" dirty="0" err="1" smtClean="0"/>
              <a:t>complet</a:t>
            </a:r>
            <a:r>
              <a:rPr lang="sk-SK" dirty="0" smtClean="0"/>
              <a:t> </a:t>
            </a:r>
            <a:r>
              <a:rPr lang="sk-SK" dirty="0" err="1" smtClean="0"/>
              <a:t>project</a:t>
            </a:r>
            <a:r>
              <a:rPr lang="sk-SK" dirty="0" smtClean="0"/>
              <a:t>.</a:t>
            </a:r>
            <a:endParaRPr lang="sk-SK" dirty="0"/>
          </a:p>
          <a:p>
            <a:pPr marR="0" algn="just" eaLnBrk="1" hangingPunct="1">
              <a:lnSpc>
                <a:spcPct val="150000"/>
              </a:lnSpc>
            </a:pPr>
            <a:endParaRPr lang="sk-SK" sz="2000" b="1"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72</a:t>
            </a:fld>
            <a:endParaRPr lang="sk-SK"/>
          </a:p>
        </p:txBody>
      </p:sp>
    </p:spTree>
    <p:extLst>
      <p:ext uri="{BB962C8B-B14F-4D97-AF65-F5344CB8AC3E}">
        <p14:creationId xmlns:p14="http://schemas.microsoft.com/office/powerpoint/2010/main" val="6341222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192688"/>
          </a:xfrm>
        </p:spPr>
        <p:txBody>
          <a:bodyPr/>
          <a:lstStyle/>
          <a:p>
            <a:pPr algn="just"/>
            <a:r>
              <a:rPr lang="sk-SK" sz="2400" b="1" dirty="0" err="1">
                <a:solidFill>
                  <a:srgbClr val="FFC000"/>
                </a:solidFill>
                <a:effectLst>
                  <a:outerShdw blurRad="38100" dist="38100" dir="2700000" algn="tl">
                    <a:srgbClr val="000000">
                      <a:alpha val="43137"/>
                    </a:srgbClr>
                  </a:outerShdw>
                </a:effectLst>
                <a:latin typeface="+mj-lt"/>
              </a:rPr>
              <a:t>Public</a:t>
            </a:r>
            <a:r>
              <a:rPr lang="sk-SK" sz="2400" b="1" dirty="0">
                <a:solidFill>
                  <a:srgbClr val="FFC000"/>
                </a:solidFill>
                <a:effectLst>
                  <a:outerShdw blurRad="38100" dist="38100" dir="2700000" algn="tl">
                    <a:srgbClr val="000000">
                      <a:alpha val="43137"/>
                    </a:srgbClr>
                  </a:outerShdw>
                </a:effectLst>
                <a:latin typeface="+mj-lt"/>
              </a:rPr>
              <a:t> </a:t>
            </a:r>
            <a:r>
              <a:rPr lang="sk-SK" sz="2400" b="1" dirty="0" err="1">
                <a:solidFill>
                  <a:srgbClr val="FFC000"/>
                </a:solidFill>
                <a:effectLst>
                  <a:outerShdw blurRad="38100" dist="38100" dir="2700000" algn="tl">
                    <a:srgbClr val="000000">
                      <a:alpha val="43137"/>
                    </a:srgbClr>
                  </a:outerShdw>
                </a:effectLst>
                <a:latin typeface="+mj-lt"/>
              </a:rPr>
              <a:t>Sector</a:t>
            </a:r>
            <a:r>
              <a:rPr lang="sk-SK" sz="2400" b="1" dirty="0">
                <a:solidFill>
                  <a:srgbClr val="FFC000"/>
                </a:solidFill>
                <a:effectLst>
                  <a:outerShdw blurRad="38100" dist="38100" dir="2700000" algn="tl">
                    <a:srgbClr val="000000">
                      <a:alpha val="43137"/>
                    </a:srgbClr>
                  </a:outerShdw>
                </a:effectLst>
                <a:latin typeface="+mj-lt"/>
              </a:rPr>
              <a:t> </a:t>
            </a:r>
            <a:r>
              <a:rPr lang="sk-SK" sz="2400" b="1" dirty="0" err="1">
                <a:solidFill>
                  <a:srgbClr val="FFC000"/>
                </a:solidFill>
                <a:effectLst>
                  <a:outerShdw blurRad="38100" dist="38100" dir="2700000" algn="tl">
                    <a:srgbClr val="000000">
                      <a:alpha val="43137"/>
                    </a:srgbClr>
                  </a:outerShdw>
                </a:effectLst>
                <a:latin typeface="+mj-lt"/>
              </a:rPr>
              <a:t>Comparator</a:t>
            </a:r>
            <a:endParaRPr lang="sk-SK" sz="2400" b="1" dirty="0">
              <a:solidFill>
                <a:srgbClr val="FFC000"/>
              </a:solidFill>
              <a:effectLst>
                <a:outerShdw blurRad="38100" dist="38100" dir="2700000" algn="tl">
                  <a:srgbClr val="000000">
                    <a:alpha val="43137"/>
                  </a:srgbClr>
                </a:outerShdw>
              </a:effectLst>
              <a:latin typeface="+mj-lt"/>
            </a:endParaRPr>
          </a:p>
          <a:p>
            <a:pPr algn="just"/>
            <a:r>
              <a:rPr lang="sk-SK" sz="2000" b="1" dirty="0"/>
              <a:t> </a:t>
            </a:r>
            <a:endParaRPr lang="sk-SK" sz="2000" dirty="0"/>
          </a:p>
          <a:p>
            <a:pPr algn="just"/>
            <a:r>
              <a:rPr lang="en-US" dirty="0"/>
              <a:t>It specifies quantitative tools on the basis of which the contracting authority will </a:t>
            </a:r>
            <a:r>
              <a:rPr lang="en-US" dirty="0" smtClean="0"/>
              <a:t>determine, </a:t>
            </a:r>
            <a:r>
              <a:rPr lang="en-US" dirty="0">
                <a:solidFill>
                  <a:schemeClr val="accent2"/>
                </a:solidFill>
              </a:rPr>
              <a:t>compared to the traditional method </a:t>
            </a:r>
            <a:r>
              <a:rPr lang="en-US" dirty="0"/>
              <a:t>of project </a:t>
            </a:r>
            <a:r>
              <a:rPr lang="en-US" dirty="0" smtClean="0"/>
              <a:t>implementation</a:t>
            </a:r>
            <a:r>
              <a:rPr lang="sk-SK" dirty="0" smtClean="0"/>
              <a:t>. I</a:t>
            </a:r>
            <a:r>
              <a:rPr lang="en-US" dirty="0" smtClean="0"/>
              <a:t>t </a:t>
            </a:r>
            <a:r>
              <a:rPr lang="en-US" dirty="0"/>
              <a:t>will achieve greater efficiency of the funds spent by implementing the project in the form of PPP</a:t>
            </a:r>
            <a:r>
              <a:rPr lang="en-US" dirty="0" smtClean="0"/>
              <a:t>.</a:t>
            </a:r>
            <a:endParaRPr lang="sk-SK" dirty="0" smtClean="0"/>
          </a:p>
          <a:p>
            <a:pPr algn="just"/>
            <a:endParaRPr lang="sk-SK" dirty="0" smtClean="0"/>
          </a:p>
          <a:p>
            <a:pPr algn="just"/>
            <a:r>
              <a:rPr lang="en-US" dirty="0" smtClean="0"/>
              <a:t>When </a:t>
            </a:r>
            <a:r>
              <a:rPr lang="en-US" dirty="0"/>
              <a:t>comparing models, it is necessary to base it on an assessment of</a:t>
            </a:r>
            <a:r>
              <a:rPr lang="en-US" dirty="0" smtClean="0"/>
              <a:t>:</a:t>
            </a:r>
            <a:endParaRPr lang="sk-SK" dirty="0" smtClean="0"/>
          </a:p>
          <a:p>
            <a:pPr marL="457200" indent="-457200" algn="just">
              <a:buAutoNum type="arabicPeriod"/>
            </a:pPr>
            <a:r>
              <a:rPr lang="en-US" dirty="0" smtClean="0"/>
              <a:t>time </a:t>
            </a:r>
            <a:r>
              <a:rPr lang="en-US" dirty="0"/>
              <a:t>parameters of the </a:t>
            </a:r>
            <a:r>
              <a:rPr lang="en-US" dirty="0" smtClean="0"/>
              <a:t>model</a:t>
            </a:r>
            <a:endParaRPr lang="sk-SK" dirty="0" smtClean="0"/>
          </a:p>
          <a:p>
            <a:pPr marL="457200" indent="-457200" algn="just">
              <a:buAutoNum type="arabicPeriod"/>
            </a:pPr>
            <a:r>
              <a:rPr lang="en-US" dirty="0" smtClean="0"/>
              <a:t>general </a:t>
            </a:r>
            <a:r>
              <a:rPr lang="en-US" dirty="0"/>
              <a:t>assumptions of the </a:t>
            </a:r>
            <a:r>
              <a:rPr lang="en-US" dirty="0" smtClean="0"/>
              <a:t>model</a:t>
            </a:r>
            <a:endParaRPr lang="sk-SK" dirty="0" smtClean="0"/>
          </a:p>
          <a:p>
            <a:pPr marL="457200" indent="-457200" algn="just">
              <a:buAutoNum type="arabicPeriod" startAt="3"/>
            </a:pPr>
            <a:r>
              <a:rPr lang="en-US" dirty="0" smtClean="0"/>
              <a:t>financial </a:t>
            </a:r>
            <a:r>
              <a:rPr lang="en-US" dirty="0"/>
              <a:t>assumptions of the </a:t>
            </a:r>
            <a:r>
              <a:rPr lang="en-US" dirty="0" smtClean="0"/>
              <a:t>models</a:t>
            </a:r>
            <a:endParaRPr lang="sk-SK" dirty="0" smtClean="0"/>
          </a:p>
          <a:p>
            <a:pPr marL="457200" indent="-457200" algn="just">
              <a:buAutoNum type="arabicPeriod" startAt="3"/>
            </a:pPr>
            <a:r>
              <a:rPr lang="en-US" dirty="0" smtClean="0"/>
              <a:t>operational </a:t>
            </a:r>
            <a:r>
              <a:rPr lang="en-US" dirty="0"/>
              <a:t>assumptions of the </a:t>
            </a:r>
            <a:r>
              <a:rPr lang="en-US" dirty="0" smtClean="0"/>
              <a:t>model</a:t>
            </a:r>
            <a:endParaRPr lang="sk-SK" dirty="0" smtClean="0"/>
          </a:p>
          <a:p>
            <a:pPr marL="457200" indent="-457200" algn="just">
              <a:buAutoNum type="arabicPeriod" startAt="3"/>
            </a:pPr>
            <a:r>
              <a:rPr lang="en-US" dirty="0" smtClean="0"/>
              <a:t>other </a:t>
            </a:r>
            <a:r>
              <a:rPr lang="en-US" dirty="0"/>
              <a:t>assumptions that must be taken into account in the models</a:t>
            </a: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73</a:t>
            </a:fld>
            <a:endParaRPr lang="sk-SK"/>
          </a:p>
        </p:txBody>
      </p:sp>
    </p:spTree>
    <p:extLst>
      <p:ext uri="{BB962C8B-B14F-4D97-AF65-F5344CB8AC3E}">
        <p14:creationId xmlns:p14="http://schemas.microsoft.com/office/powerpoint/2010/main" val="4149143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Podnadpis 4"/>
          <p:cNvSpPr>
            <a:spLocks noGrp="1"/>
          </p:cNvSpPr>
          <p:nvPr>
            <p:ph type="subTitle" idx="1"/>
          </p:nvPr>
        </p:nvSpPr>
        <p:spPr>
          <a:xfrm>
            <a:off x="500063" y="332656"/>
            <a:ext cx="7854950" cy="6192688"/>
          </a:xfrm>
        </p:spPr>
        <p:txBody>
          <a:bodyPr>
            <a:normAutofit/>
          </a:bodyPr>
          <a:lstStyle/>
          <a:p>
            <a:pPr algn="just"/>
            <a:r>
              <a:rPr lang="en-US" dirty="0"/>
              <a:t>While the costs of the provided loan financing </a:t>
            </a:r>
            <a:r>
              <a:rPr lang="sk-SK" dirty="0" smtClean="0"/>
              <a:t>-</a:t>
            </a:r>
            <a:r>
              <a:rPr lang="en-US" dirty="0" smtClean="0">
                <a:solidFill>
                  <a:schemeClr val="accent2"/>
                </a:solidFill>
              </a:rPr>
              <a:t>public </a:t>
            </a:r>
            <a:r>
              <a:rPr lang="en-US" dirty="0"/>
              <a:t>are expressed in terms </a:t>
            </a:r>
            <a:r>
              <a:rPr lang="en-US" dirty="0">
                <a:solidFill>
                  <a:schemeClr val="accent2"/>
                </a:solidFill>
              </a:rPr>
              <a:t>of interest rate </a:t>
            </a:r>
            <a:r>
              <a:rPr lang="en-US" dirty="0"/>
              <a:t>and bank fees, the costs of the provided own resources of </a:t>
            </a:r>
            <a:r>
              <a:rPr lang="en-US" dirty="0">
                <a:solidFill>
                  <a:schemeClr val="accent2"/>
                </a:solidFill>
              </a:rPr>
              <a:t>the private partner </a:t>
            </a:r>
            <a:r>
              <a:rPr lang="en-US" dirty="0"/>
              <a:t>are expressed in terms of the required </a:t>
            </a:r>
            <a:r>
              <a:rPr lang="en-US" dirty="0">
                <a:solidFill>
                  <a:schemeClr val="accent2"/>
                </a:solidFill>
              </a:rPr>
              <a:t>internal rate of return </a:t>
            </a:r>
            <a:r>
              <a:rPr lang="en-US" dirty="0"/>
              <a:t>– </a:t>
            </a:r>
            <a:r>
              <a:rPr lang="en-US" dirty="0" smtClean="0"/>
              <a:t>IRR</a:t>
            </a:r>
            <a:r>
              <a:rPr lang="sk-SK" dirty="0" smtClean="0"/>
              <a:t>. </a:t>
            </a:r>
            <a:r>
              <a:rPr lang="en-US" dirty="0" smtClean="0"/>
              <a:t>There </a:t>
            </a:r>
            <a:r>
              <a:rPr lang="en-US" dirty="0"/>
              <a:t>are several ways to determine the required IRR of the private partner. The simplest is </a:t>
            </a:r>
            <a:r>
              <a:rPr lang="en-US" dirty="0">
                <a:solidFill>
                  <a:schemeClr val="accent2"/>
                </a:solidFill>
              </a:rPr>
              <a:t>the Capital Asset Pricing Model – </a:t>
            </a:r>
            <a:r>
              <a:rPr lang="en-US" dirty="0" smtClean="0">
                <a:solidFill>
                  <a:schemeClr val="accent2"/>
                </a:solidFill>
              </a:rPr>
              <a:t>CAPM</a:t>
            </a:r>
            <a:r>
              <a:rPr lang="sk-SK" dirty="0" smtClean="0">
                <a:solidFill>
                  <a:schemeClr val="accent2"/>
                </a:solidFill>
              </a:rPr>
              <a:t>.</a:t>
            </a:r>
            <a:r>
              <a:rPr lang="en-US" dirty="0" smtClean="0"/>
              <a:t>According </a:t>
            </a:r>
            <a:r>
              <a:rPr lang="en-US" dirty="0"/>
              <a:t>to this method, the return that the private partner will require is determined based on the following formula:</a:t>
            </a:r>
            <a:endParaRPr lang="sk-SK" dirty="0" smtClean="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74</a:t>
            </a:fld>
            <a:endParaRPr lang="sk-SK"/>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1" y="2420889"/>
            <a:ext cx="3384377"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ĺžnik 2"/>
          <p:cNvSpPr/>
          <p:nvPr/>
        </p:nvSpPr>
        <p:spPr>
          <a:xfrm>
            <a:off x="683569" y="3429000"/>
            <a:ext cx="7560839" cy="2031325"/>
          </a:xfrm>
          <a:prstGeom prst="rect">
            <a:avLst/>
          </a:prstGeom>
        </p:spPr>
        <p:txBody>
          <a:bodyPr wrap="square">
            <a:spAutoFit/>
          </a:bodyPr>
          <a:lstStyle/>
          <a:p>
            <a:r>
              <a:rPr lang="sk-SK" dirty="0" err="1">
                <a:latin typeface="+mn-lt"/>
              </a:rPr>
              <a:t>ke</a:t>
            </a:r>
            <a:r>
              <a:rPr lang="sk-SK" dirty="0">
                <a:latin typeface="+mn-lt"/>
              </a:rPr>
              <a:t> - </a:t>
            </a:r>
            <a:r>
              <a:rPr lang="sk-SK" dirty="0" err="1">
                <a:latin typeface="+mn-lt"/>
              </a:rPr>
              <a:t>required</a:t>
            </a:r>
            <a:r>
              <a:rPr lang="sk-SK" dirty="0">
                <a:latin typeface="+mn-lt"/>
              </a:rPr>
              <a:t> </a:t>
            </a:r>
            <a:r>
              <a:rPr lang="sk-SK" dirty="0" err="1" smtClean="0">
                <a:latin typeface="+mn-lt"/>
              </a:rPr>
              <a:t>return</a:t>
            </a:r>
            <a:r>
              <a:rPr lang="sk-SK" dirty="0" smtClean="0">
                <a:latin typeface="+mn-lt"/>
              </a:rPr>
              <a:t> </a:t>
            </a:r>
            <a:r>
              <a:rPr lang="sk-SK" dirty="0" smtClean="0">
                <a:solidFill>
                  <a:schemeClr val="accent2"/>
                </a:solidFill>
                <a:latin typeface="+mn-lt"/>
              </a:rPr>
              <a:t>IRR </a:t>
            </a:r>
            <a:r>
              <a:rPr lang="sk-SK" dirty="0" smtClean="0">
                <a:latin typeface="+mn-lt"/>
              </a:rPr>
              <a:t> </a:t>
            </a:r>
            <a:r>
              <a:rPr lang="sk-SK" dirty="0" err="1">
                <a:latin typeface="+mn-lt"/>
              </a:rPr>
              <a:t>for</a:t>
            </a:r>
            <a:r>
              <a:rPr lang="sk-SK" dirty="0">
                <a:latin typeface="+mn-lt"/>
              </a:rPr>
              <a:t> </a:t>
            </a:r>
            <a:r>
              <a:rPr lang="sk-SK" dirty="0" err="1">
                <a:latin typeface="+mn-lt"/>
              </a:rPr>
              <a:t>the</a:t>
            </a:r>
            <a:r>
              <a:rPr lang="sk-SK" dirty="0">
                <a:latin typeface="+mn-lt"/>
              </a:rPr>
              <a:t> </a:t>
            </a:r>
            <a:r>
              <a:rPr lang="sk-SK" dirty="0" smtClean="0">
                <a:latin typeface="+mn-lt"/>
              </a:rPr>
              <a:t>investor</a:t>
            </a:r>
          </a:p>
          <a:p>
            <a:r>
              <a:rPr lang="sk-SK" dirty="0" err="1" smtClean="0">
                <a:latin typeface="+mn-lt"/>
              </a:rPr>
              <a:t>rf</a:t>
            </a:r>
            <a:r>
              <a:rPr lang="sk-SK" dirty="0" smtClean="0">
                <a:latin typeface="+mn-lt"/>
              </a:rPr>
              <a:t> </a:t>
            </a:r>
            <a:r>
              <a:rPr lang="sk-SK" dirty="0">
                <a:latin typeface="+mn-lt"/>
              </a:rPr>
              <a:t>- </a:t>
            </a:r>
            <a:r>
              <a:rPr lang="sk-SK" dirty="0">
                <a:solidFill>
                  <a:schemeClr val="accent2"/>
                </a:solidFill>
                <a:latin typeface="+mn-lt"/>
              </a:rPr>
              <a:t>risk-</a:t>
            </a:r>
            <a:r>
              <a:rPr lang="sk-SK" dirty="0" err="1">
                <a:solidFill>
                  <a:schemeClr val="accent2"/>
                </a:solidFill>
                <a:latin typeface="+mn-lt"/>
              </a:rPr>
              <a:t>free</a:t>
            </a:r>
            <a:r>
              <a:rPr lang="sk-SK" dirty="0">
                <a:solidFill>
                  <a:schemeClr val="accent2"/>
                </a:solidFill>
                <a:latin typeface="+mn-lt"/>
              </a:rPr>
              <a:t> </a:t>
            </a:r>
            <a:r>
              <a:rPr lang="sk-SK" dirty="0" err="1">
                <a:solidFill>
                  <a:schemeClr val="accent2"/>
                </a:solidFill>
                <a:latin typeface="+mn-lt"/>
              </a:rPr>
              <a:t>interest</a:t>
            </a:r>
            <a:r>
              <a:rPr lang="sk-SK" dirty="0">
                <a:solidFill>
                  <a:schemeClr val="accent2"/>
                </a:solidFill>
                <a:latin typeface="+mn-lt"/>
              </a:rPr>
              <a:t> rate </a:t>
            </a:r>
            <a:r>
              <a:rPr lang="sk-SK" dirty="0">
                <a:latin typeface="+mn-lt"/>
              </a:rPr>
              <a:t>- </a:t>
            </a:r>
            <a:r>
              <a:rPr lang="sk-SK" dirty="0" err="1">
                <a:latin typeface="+mn-lt"/>
              </a:rPr>
              <a:t>the</a:t>
            </a:r>
            <a:r>
              <a:rPr lang="sk-SK" dirty="0">
                <a:latin typeface="+mn-lt"/>
              </a:rPr>
              <a:t> </a:t>
            </a:r>
            <a:r>
              <a:rPr lang="sk-SK" dirty="0" err="1">
                <a:latin typeface="+mn-lt"/>
              </a:rPr>
              <a:t>basic</a:t>
            </a:r>
            <a:r>
              <a:rPr lang="sk-SK" dirty="0">
                <a:latin typeface="+mn-lt"/>
              </a:rPr>
              <a:t> </a:t>
            </a:r>
            <a:r>
              <a:rPr lang="sk-SK" dirty="0" err="1">
                <a:latin typeface="+mn-lt"/>
              </a:rPr>
              <a:t>component</a:t>
            </a:r>
            <a:r>
              <a:rPr lang="sk-SK" dirty="0">
                <a:latin typeface="+mn-lt"/>
              </a:rPr>
              <a:t> of </a:t>
            </a:r>
            <a:r>
              <a:rPr lang="sk-SK" dirty="0" err="1">
                <a:latin typeface="+mn-lt"/>
              </a:rPr>
              <a:t>the</a:t>
            </a:r>
            <a:r>
              <a:rPr lang="sk-SK" dirty="0">
                <a:latin typeface="+mn-lt"/>
              </a:rPr>
              <a:t> </a:t>
            </a:r>
            <a:r>
              <a:rPr lang="sk-SK" dirty="0" err="1">
                <a:latin typeface="+mn-lt"/>
              </a:rPr>
              <a:t>required</a:t>
            </a:r>
            <a:r>
              <a:rPr lang="sk-SK" dirty="0">
                <a:latin typeface="+mn-lt"/>
              </a:rPr>
              <a:t> </a:t>
            </a:r>
            <a:r>
              <a:rPr lang="sk-SK" dirty="0" err="1">
                <a:latin typeface="+mn-lt"/>
              </a:rPr>
              <a:t>internal</a:t>
            </a:r>
            <a:r>
              <a:rPr lang="sk-SK" dirty="0">
                <a:latin typeface="+mn-lt"/>
              </a:rPr>
              <a:t> rate of </a:t>
            </a:r>
            <a:r>
              <a:rPr lang="sk-SK" dirty="0" err="1">
                <a:latin typeface="+mn-lt"/>
              </a:rPr>
              <a:t>return</a:t>
            </a:r>
            <a:r>
              <a:rPr lang="sk-SK" dirty="0">
                <a:latin typeface="+mn-lt"/>
              </a:rPr>
              <a:t> </a:t>
            </a:r>
            <a:r>
              <a:rPr lang="sk-SK" dirty="0" err="1">
                <a:latin typeface="+mn-lt"/>
              </a:rPr>
              <a:t>is</a:t>
            </a:r>
            <a:r>
              <a:rPr lang="sk-SK" dirty="0">
                <a:latin typeface="+mn-lt"/>
              </a:rPr>
              <a:t> set at </a:t>
            </a:r>
            <a:r>
              <a:rPr lang="sk-SK" dirty="0" err="1">
                <a:latin typeface="+mn-lt"/>
              </a:rPr>
              <a:t>the</a:t>
            </a:r>
            <a:r>
              <a:rPr lang="sk-SK" dirty="0">
                <a:latin typeface="+mn-lt"/>
              </a:rPr>
              <a:t> level of </a:t>
            </a:r>
            <a:r>
              <a:rPr lang="sk-SK" dirty="0" err="1">
                <a:solidFill>
                  <a:schemeClr val="accent2"/>
                </a:solidFill>
                <a:latin typeface="+mn-lt"/>
              </a:rPr>
              <a:t>government</a:t>
            </a:r>
            <a:r>
              <a:rPr lang="sk-SK" dirty="0">
                <a:solidFill>
                  <a:schemeClr val="accent2"/>
                </a:solidFill>
                <a:latin typeface="+mn-lt"/>
              </a:rPr>
              <a:t> </a:t>
            </a:r>
            <a:r>
              <a:rPr lang="sk-SK" dirty="0" err="1">
                <a:solidFill>
                  <a:schemeClr val="accent2"/>
                </a:solidFill>
                <a:latin typeface="+mn-lt"/>
              </a:rPr>
              <a:t>bond</a:t>
            </a:r>
            <a:r>
              <a:rPr lang="sk-SK" dirty="0">
                <a:solidFill>
                  <a:schemeClr val="accent2"/>
                </a:solidFill>
                <a:latin typeface="+mn-lt"/>
              </a:rPr>
              <a:t> </a:t>
            </a:r>
            <a:r>
              <a:rPr lang="sk-SK" dirty="0" err="1">
                <a:solidFill>
                  <a:schemeClr val="accent2"/>
                </a:solidFill>
                <a:latin typeface="+mn-lt"/>
              </a:rPr>
              <a:t>yields</a:t>
            </a:r>
            <a:r>
              <a:rPr lang="sk-SK" dirty="0">
                <a:solidFill>
                  <a:schemeClr val="accent2"/>
                </a:solidFill>
                <a:latin typeface="+mn-lt"/>
              </a:rPr>
              <a:t> </a:t>
            </a:r>
            <a:r>
              <a:rPr lang="sk-SK" dirty="0" err="1">
                <a:latin typeface="+mn-lt"/>
              </a:rPr>
              <a:t>with</a:t>
            </a:r>
            <a:r>
              <a:rPr lang="sk-SK" dirty="0">
                <a:latin typeface="+mn-lt"/>
              </a:rPr>
              <a:t> a </a:t>
            </a:r>
            <a:r>
              <a:rPr lang="sk-SK" dirty="0" err="1">
                <a:latin typeface="+mn-lt"/>
              </a:rPr>
              <a:t>comparable</a:t>
            </a:r>
            <a:r>
              <a:rPr lang="sk-SK" dirty="0">
                <a:latin typeface="+mn-lt"/>
              </a:rPr>
              <a:t> maturity to </a:t>
            </a:r>
            <a:r>
              <a:rPr lang="sk-SK" dirty="0" err="1">
                <a:latin typeface="+mn-lt"/>
              </a:rPr>
              <a:t>the</a:t>
            </a:r>
            <a:r>
              <a:rPr lang="sk-SK" dirty="0">
                <a:latin typeface="+mn-lt"/>
              </a:rPr>
              <a:t> </a:t>
            </a:r>
            <a:r>
              <a:rPr lang="sk-SK" dirty="0" err="1">
                <a:latin typeface="+mn-lt"/>
              </a:rPr>
              <a:t>life</a:t>
            </a:r>
            <a:r>
              <a:rPr lang="sk-SK" dirty="0">
                <a:latin typeface="+mn-lt"/>
              </a:rPr>
              <a:t> of </a:t>
            </a:r>
            <a:r>
              <a:rPr lang="sk-SK" dirty="0" err="1">
                <a:latin typeface="+mn-lt"/>
              </a:rPr>
              <a:t>the</a:t>
            </a:r>
            <a:r>
              <a:rPr lang="sk-SK" dirty="0">
                <a:latin typeface="+mn-lt"/>
              </a:rPr>
              <a:t> PPP </a:t>
            </a:r>
            <a:r>
              <a:rPr lang="sk-SK" dirty="0" err="1">
                <a:latin typeface="+mn-lt"/>
              </a:rPr>
              <a:t>project</a:t>
            </a:r>
            <a:r>
              <a:rPr lang="sk-SK" dirty="0" smtClean="0">
                <a:latin typeface="+mn-lt"/>
              </a:rPr>
              <a:t>.</a:t>
            </a:r>
          </a:p>
          <a:p>
            <a:r>
              <a:rPr lang="sk-SK" dirty="0" err="1" smtClean="0">
                <a:solidFill>
                  <a:schemeClr val="accent2"/>
                </a:solidFill>
                <a:latin typeface="+mn-lt"/>
              </a:rPr>
              <a:t>ßL</a:t>
            </a:r>
            <a:r>
              <a:rPr lang="sk-SK" dirty="0" smtClean="0">
                <a:solidFill>
                  <a:schemeClr val="accent2"/>
                </a:solidFill>
                <a:latin typeface="+mn-lt"/>
              </a:rPr>
              <a:t> – in </a:t>
            </a:r>
            <a:r>
              <a:rPr lang="sk-SK" dirty="0" err="1" smtClean="0">
                <a:solidFill>
                  <a:schemeClr val="accent2"/>
                </a:solidFill>
                <a:latin typeface="+mn-lt"/>
              </a:rPr>
              <a:t>debt</a:t>
            </a:r>
            <a:r>
              <a:rPr lang="sk-SK" dirty="0" smtClean="0">
                <a:solidFill>
                  <a:schemeClr val="accent2"/>
                </a:solidFill>
                <a:latin typeface="+mn-lt"/>
              </a:rPr>
              <a:t>, </a:t>
            </a:r>
            <a:r>
              <a:rPr lang="sk-SK" dirty="0" err="1" smtClean="0">
                <a:latin typeface="+mn-lt"/>
              </a:rPr>
              <a:t>adjusted</a:t>
            </a:r>
            <a:r>
              <a:rPr lang="sk-SK" dirty="0" smtClean="0">
                <a:latin typeface="+mn-lt"/>
              </a:rPr>
              <a:t> </a:t>
            </a:r>
            <a:r>
              <a:rPr lang="sk-SK" dirty="0" err="1">
                <a:latin typeface="+mn-lt"/>
              </a:rPr>
              <a:t>for</a:t>
            </a:r>
            <a:r>
              <a:rPr lang="sk-SK" dirty="0">
                <a:latin typeface="+mn-lt"/>
              </a:rPr>
              <a:t> </a:t>
            </a:r>
            <a:r>
              <a:rPr lang="sk-SK" dirty="0" err="1">
                <a:latin typeface="+mn-lt"/>
              </a:rPr>
              <a:t>the</a:t>
            </a:r>
            <a:r>
              <a:rPr lang="sk-SK" dirty="0">
                <a:latin typeface="+mn-lt"/>
              </a:rPr>
              <a:t> </a:t>
            </a:r>
            <a:r>
              <a:rPr lang="sk-SK" dirty="0" err="1">
                <a:latin typeface="+mn-lt"/>
              </a:rPr>
              <a:t>indebtedness</a:t>
            </a:r>
            <a:r>
              <a:rPr lang="sk-SK" dirty="0">
                <a:latin typeface="+mn-lt"/>
              </a:rPr>
              <a:t> of </a:t>
            </a:r>
            <a:r>
              <a:rPr lang="sk-SK" dirty="0" err="1">
                <a:latin typeface="+mn-lt"/>
              </a:rPr>
              <a:t>the</a:t>
            </a:r>
            <a:r>
              <a:rPr lang="sk-SK" dirty="0">
                <a:latin typeface="+mn-lt"/>
              </a:rPr>
              <a:t> </a:t>
            </a:r>
            <a:r>
              <a:rPr lang="sk-SK" dirty="0" err="1">
                <a:latin typeface="+mn-lt"/>
              </a:rPr>
              <a:t>company</a:t>
            </a:r>
            <a:r>
              <a:rPr lang="sk-SK" dirty="0">
                <a:latin typeface="+mn-lt"/>
              </a:rPr>
              <a:t>. </a:t>
            </a:r>
            <a:r>
              <a:rPr lang="sk-SK" dirty="0" err="1">
                <a:latin typeface="+mn-lt"/>
              </a:rPr>
              <a:t>This</a:t>
            </a:r>
            <a:r>
              <a:rPr lang="sk-SK" dirty="0">
                <a:latin typeface="+mn-lt"/>
              </a:rPr>
              <a:t> </a:t>
            </a:r>
            <a:r>
              <a:rPr lang="sk-SK" dirty="0" err="1">
                <a:latin typeface="+mn-lt"/>
              </a:rPr>
              <a:t>includes</a:t>
            </a:r>
            <a:r>
              <a:rPr lang="sk-SK" dirty="0">
                <a:latin typeface="+mn-lt"/>
              </a:rPr>
              <a:t> </a:t>
            </a:r>
            <a:r>
              <a:rPr lang="sk-SK" dirty="0" err="1">
                <a:latin typeface="+mn-lt"/>
              </a:rPr>
              <a:t>the</a:t>
            </a:r>
            <a:r>
              <a:rPr lang="sk-SK" dirty="0">
                <a:latin typeface="+mn-lt"/>
              </a:rPr>
              <a:t> </a:t>
            </a:r>
            <a:r>
              <a:rPr lang="sk-SK" dirty="0" err="1">
                <a:latin typeface="+mn-lt"/>
              </a:rPr>
              <a:t>increased</a:t>
            </a:r>
            <a:r>
              <a:rPr lang="sk-SK" dirty="0">
                <a:latin typeface="+mn-lt"/>
              </a:rPr>
              <a:t> risk </a:t>
            </a:r>
            <a:r>
              <a:rPr lang="sk-SK" dirty="0" err="1">
                <a:latin typeface="+mn-lt"/>
              </a:rPr>
              <a:t>for</a:t>
            </a:r>
            <a:r>
              <a:rPr lang="sk-SK" dirty="0">
                <a:latin typeface="+mn-lt"/>
              </a:rPr>
              <a:t> </a:t>
            </a:r>
            <a:r>
              <a:rPr lang="sk-SK" dirty="0" err="1">
                <a:latin typeface="+mn-lt"/>
              </a:rPr>
              <a:t>the</a:t>
            </a:r>
            <a:r>
              <a:rPr lang="sk-SK" dirty="0">
                <a:latin typeface="+mn-lt"/>
              </a:rPr>
              <a:t> </a:t>
            </a:r>
            <a:r>
              <a:rPr lang="sk-SK" dirty="0" err="1">
                <a:latin typeface="+mn-lt"/>
              </a:rPr>
              <a:t>company</a:t>
            </a:r>
            <a:r>
              <a:rPr lang="sk-SK" dirty="0">
                <a:latin typeface="+mn-lt"/>
              </a:rPr>
              <a:t> </a:t>
            </a:r>
            <a:r>
              <a:rPr lang="sk-SK" dirty="0" err="1">
                <a:latin typeface="+mn-lt"/>
              </a:rPr>
              <a:t>associated</a:t>
            </a:r>
            <a:r>
              <a:rPr lang="sk-SK" dirty="0">
                <a:latin typeface="+mn-lt"/>
              </a:rPr>
              <a:t> </a:t>
            </a:r>
            <a:r>
              <a:rPr lang="sk-SK" dirty="0" err="1">
                <a:latin typeface="+mn-lt"/>
              </a:rPr>
              <a:t>with</a:t>
            </a:r>
            <a:r>
              <a:rPr lang="sk-SK" dirty="0">
                <a:latin typeface="+mn-lt"/>
              </a:rPr>
              <a:t> </a:t>
            </a:r>
            <a:r>
              <a:rPr lang="sk-SK" dirty="0" err="1">
                <a:latin typeface="+mn-lt"/>
              </a:rPr>
              <a:t>long</a:t>
            </a:r>
            <a:r>
              <a:rPr lang="sk-SK" dirty="0">
                <a:latin typeface="+mn-lt"/>
              </a:rPr>
              <a:t>-term </a:t>
            </a:r>
            <a:r>
              <a:rPr lang="sk-SK" dirty="0" err="1">
                <a:latin typeface="+mn-lt"/>
              </a:rPr>
              <a:t>financing</a:t>
            </a:r>
            <a:r>
              <a:rPr lang="sk-SK" dirty="0">
                <a:latin typeface="+mn-lt"/>
              </a:rPr>
              <a:t> in </a:t>
            </a:r>
            <a:r>
              <a:rPr lang="sk-SK" dirty="0" err="1">
                <a:latin typeface="+mn-lt"/>
              </a:rPr>
              <a:t>the</a:t>
            </a:r>
            <a:r>
              <a:rPr lang="sk-SK" dirty="0">
                <a:latin typeface="+mn-lt"/>
              </a:rPr>
              <a:t> </a:t>
            </a:r>
            <a:r>
              <a:rPr lang="sk-SK" dirty="0" err="1">
                <a:latin typeface="+mn-lt"/>
              </a:rPr>
              <a:t>project</a:t>
            </a:r>
            <a:endParaRPr lang="sk-SK" dirty="0">
              <a:latin typeface="+mn-lt"/>
            </a:endParaRPr>
          </a:p>
        </p:txBody>
      </p:sp>
    </p:spTree>
    <p:extLst>
      <p:ext uri="{BB962C8B-B14F-4D97-AF65-F5344CB8AC3E}">
        <p14:creationId xmlns:p14="http://schemas.microsoft.com/office/powerpoint/2010/main" val="4540091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pPr>
              <a:defRPr/>
            </a:pPr>
            <a:fld id="{3C3ACF76-5331-46C1-BAB9-20DB66FCCC10}" type="slidenum">
              <a:rPr lang="sk-SK" smtClean="0"/>
              <a:pPr>
                <a:defRPr/>
              </a:pPr>
              <a:t>75</a:t>
            </a:fld>
            <a:endParaRPr lang="sk-SK"/>
          </a:p>
        </p:txBody>
      </p:sp>
      <p:sp>
        <p:nvSpPr>
          <p:cNvPr id="2" name="Obdĺžnik 1"/>
          <p:cNvSpPr/>
          <p:nvPr/>
        </p:nvSpPr>
        <p:spPr>
          <a:xfrm>
            <a:off x="467544" y="692696"/>
            <a:ext cx="8352928" cy="2308324"/>
          </a:xfrm>
          <a:prstGeom prst="rect">
            <a:avLst/>
          </a:prstGeom>
        </p:spPr>
        <p:txBody>
          <a:bodyPr wrap="square">
            <a:spAutoFit/>
          </a:bodyPr>
          <a:lstStyle/>
          <a:p>
            <a:endParaRPr lang="sk-SK" dirty="0"/>
          </a:p>
          <a:p>
            <a:r>
              <a:rPr lang="sk-SK" dirty="0" smtClean="0">
                <a:solidFill>
                  <a:schemeClr val="accent2"/>
                </a:solidFill>
                <a:latin typeface="+mn-lt"/>
              </a:rPr>
              <a:t>(</a:t>
            </a:r>
            <a:r>
              <a:rPr lang="sk-SK" dirty="0" err="1">
                <a:solidFill>
                  <a:schemeClr val="accent2"/>
                </a:solidFill>
                <a:latin typeface="+mn-lt"/>
              </a:rPr>
              <a:t>rm</a:t>
            </a:r>
            <a:r>
              <a:rPr lang="sk-SK" dirty="0">
                <a:solidFill>
                  <a:schemeClr val="accent2"/>
                </a:solidFill>
                <a:latin typeface="+mn-lt"/>
              </a:rPr>
              <a:t> – </a:t>
            </a:r>
            <a:r>
              <a:rPr lang="sk-SK" dirty="0" err="1">
                <a:solidFill>
                  <a:schemeClr val="accent2"/>
                </a:solidFill>
                <a:latin typeface="+mn-lt"/>
              </a:rPr>
              <a:t>rf</a:t>
            </a:r>
            <a:r>
              <a:rPr lang="sk-SK" dirty="0">
                <a:solidFill>
                  <a:schemeClr val="accent2"/>
                </a:solidFill>
                <a:latin typeface="+mn-lt"/>
              </a:rPr>
              <a:t>) - </a:t>
            </a:r>
            <a:r>
              <a:rPr lang="sk-SK" dirty="0" err="1">
                <a:solidFill>
                  <a:schemeClr val="accent2"/>
                </a:solidFill>
                <a:latin typeface="+mn-lt"/>
              </a:rPr>
              <a:t>market</a:t>
            </a:r>
            <a:r>
              <a:rPr lang="sk-SK" dirty="0">
                <a:solidFill>
                  <a:schemeClr val="accent2"/>
                </a:solidFill>
                <a:latin typeface="+mn-lt"/>
              </a:rPr>
              <a:t> </a:t>
            </a:r>
            <a:r>
              <a:rPr lang="sk-SK" dirty="0" err="1">
                <a:solidFill>
                  <a:schemeClr val="accent2"/>
                </a:solidFill>
                <a:latin typeface="+mn-lt"/>
              </a:rPr>
              <a:t>premium</a:t>
            </a:r>
            <a:r>
              <a:rPr lang="sk-SK" dirty="0">
                <a:solidFill>
                  <a:schemeClr val="accent2"/>
                </a:solidFill>
                <a:latin typeface="+mn-lt"/>
              </a:rPr>
              <a:t> </a:t>
            </a:r>
            <a:r>
              <a:rPr lang="sk-SK" dirty="0" smtClean="0">
                <a:latin typeface="+mn-lt"/>
              </a:rPr>
              <a:t>- </a:t>
            </a:r>
            <a:r>
              <a:rPr lang="sk-SK" dirty="0" err="1">
                <a:latin typeface="+mn-lt"/>
              </a:rPr>
              <a:t>the</a:t>
            </a:r>
            <a:r>
              <a:rPr lang="sk-SK" dirty="0">
                <a:latin typeface="+mn-lt"/>
              </a:rPr>
              <a:t> </a:t>
            </a:r>
            <a:r>
              <a:rPr lang="sk-SK" dirty="0" err="1">
                <a:latin typeface="+mn-lt"/>
              </a:rPr>
              <a:t>market</a:t>
            </a:r>
            <a:r>
              <a:rPr lang="sk-SK" dirty="0">
                <a:latin typeface="+mn-lt"/>
              </a:rPr>
              <a:t> </a:t>
            </a:r>
            <a:r>
              <a:rPr lang="sk-SK" dirty="0" err="1">
                <a:latin typeface="+mn-lt"/>
              </a:rPr>
              <a:t>premium</a:t>
            </a:r>
            <a:r>
              <a:rPr lang="sk-SK" dirty="0">
                <a:latin typeface="+mn-lt"/>
              </a:rPr>
              <a:t> </a:t>
            </a:r>
            <a:r>
              <a:rPr lang="sk-SK" dirty="0" err="1">
                <a:latin typeface="+mn-lt"/>
              </a:rPr>
              <a:t>is</a:t>
            </a:r>
            <a:r>
              <a:rPr lang="sk-SK" dirty="0">
                <a:latin typeface="+mn-lt"/>
              </a:rPr>
              <a:t> </a:t>
            </a:r>
            <a:r>
              <a:rPr lang="sk-SK" dirty="0" err="1">
                <a:latin typeface="+mn-lt"/>
              </a:rPr>
              <a:t>denoted</a:t>
            </a:r>
            <a:r>
              <a:rPr lang="sk-SK" dirty="0">
                <a:latin typeface="+mn-lt"/>
              </a:rPr>
              <a:t> by (</a:t>
            </a:r>
            <a:r>
              <a:rPr lang="sk-SK" dirty="0" err="1">
                <a:latin typeface="+mn-lt"/>
              </a:rPr>
              <a:t>rm</a:t>
            </a:r>
            <a:r>
              <a:rPr lang="sk-SK" dirty="0">
                <a:latin typeface="+mn-lt"/>
              </a:rPr>
              <a:t> – </a:t>
            </a:r>
            <a:r>
              <a:rPr lang="sk-SK" dirty="0" err="1">
                <a:latin typeface="+mn-lt"/>
              </a:rPr>
              <a:t>rf</a:t>
            </a:r>
            <a:r>
              <a:rPr lang="sk-SK" dirty="0">
                <a:latin typeface="+mn-lt"/>
              </a:rPr>
              <a:t>), </a:t>
            </a:r>
            <a:r>
              <a:rPr lang="sk-SK" dirty="0" err="1">
                <a:latin typeface="+mn-lt"/>
              </a:rPr>
              <a:t>which</a:t>
            </a:r>
            <a:r>
              <a:rPr lang="sk-SK" dirty="0">
                <a:latin typeface="+mn-lt"/>
              </a:rPr>
              <a:t> </a:t>
            </a:r>
            <a:r>
              <a:rPr lang="sk-SK" dirty="0" err="1">
                <a:latin typeface="+mn-lt"/>
              </a:rPr>
              <a:t>can</a:t>
            </a:r>
            <a:r>
              <a:rPr lang="sk-SK" dirty="0">
                <a:latin typeface="+mn-lt"/>
              </a:rPr>
              <a:t> </a:t>
            </a:r>
            <a:r>
              <a:rPr lang="sk-SK" dirty="0" err="1">
                <a:latin typeface="+mn-lt"/>
              </a:rPr>
              <a:t>be</a:t>
            </a:r>
            <a:r>
              <a:rPr lang="sk-SK" dirty="0">
                <a:latin typeface="+mn-lt"/>
              </a:rPr>
              <a:t> </a:t>
            </a:r>
            <a:r>
              <a:rPr lang="sk-SK" dirty="0" err="1">
                <a:latin typeface="+mn-lt"/>
              </a:rPr>
              <a:t>interpreted</a:t>
            </a:r>
            <a:r>
              <a:rPr lang="sk-SK" dirty="0">
                <a:latin typeface="+mn-lt"/>
              </a:rPr>
              <a:t> as </a:t>
            </a:r>
            <a:r>
              <a:rPr lang="sk-SK" dirty="0" err="1">
                <a:latin typeface="+mn-lt"/>
              </a:rPr>
              <a:t>the</a:t>
            </a:r>
            <a:r>
              <a:rPr lang="sk-SK" dirty="0">
                <a:latin typeface="+mn-lt"/>
              </a:rPr>
              <a:t> </a:t>
            </a:r>
            <a:r>
              <a:rPr lang="sk-SK" dirty="0" err="1">
                <a:latin typeface="+mn-lt"/>
              </a:rPr>
              <a:t>difference</a:t>
            </a:r>
            <a:r>
              <a:rPr lang="sk-SK" dirty="0">
                <a:latin typeface="+mn-lt"/>
              </a:rPr>
              <a:t> </a:t>
            </a:r>
            <a:r>
              <a:rPr lang="sk-SK" dirty="0" err="1">
                <a:latin typeface="+mn-lt"/>
              </a:rPr>
              <a:t>between</a:t>
            </a:r>
            <a:r>
              <a:rPr lang="sk-SK" dirty="0">
                <a:latin typeface="+mn-lt"/>
              </a:rPr>
              <a:t> </a:t>
            </a:r>
            <a:r>
              <a:rPr lang="sk-SK" dirty="0" err="1">
                <a:latin typeface="+mn-lt"/>
              </a:rPr>
              <a:t>the</a:t>
            </a:r>
            <a:r>
              <a:rPr lang="sk-SK" dirty="0">
                <a:latin typeface="+mn-lt"/>
              </a:rPr>
              <a:t> </a:t>
            </a:r>
            <a:r>
              <a:rPr lang="sk-SK" dirty="0" err="1">
                <a:latin typeface="+mn-lt"/>
              </a:rPr>
              <a:t>long</a:t>
            </a:r>
            <a:r>
              <a:rPr lang="sk-SK" dirty="0">
                <a:latin typeface="+mn-lt"/>
              </a:rPr>
              <a:t>-term </a:t>
            </a:r>
            <a:r>
              <a:rPr lang="sk-SK" dirty="0" err="1">
                <a:latin typeface="+mn-lt"/>
              </a:rPr>
              <a:t>return</a:t>
            </a:r>
            <a:r>
              <a:rPr lang="sk-SK" dirty="0">
                <a:latin typeface="+mn-lt"/>
              </a:rPr>
              <a:t> on </a:t>
            </a:r>
            <a:r>
              <a:rPr lang="sk-SK" dirty="0" err="1">
                <a:latin typeface="+mn-lt"/>
              </a:rPr>
              <a:t>stock</a:t>
            </a:r>
            <a:r>
              <a:rPr lang="sk-SK" dirty="0">
                <a:latin typeface="+mn-lt"/>
              </a:rPr>
              <a:t> </a:t>
            </a:r>
            <a:r>
              <a:rPr lang="sk-SK" dirty="0" err="1">
                <a:latin typeface="+mn-lt"/>
              </a:rPr>
              <a:t>markets</a:t>
            </a:r>
            <a:r>
              <a:rPr lang="sk-SK" dirty="0">
                <a:latin typeface="+mn-lt"/>
              </a:rPr>
              <a:t> (</a:t>
            </a:r>
            <a:r>
              <a:rPr lang="sk-SK" dirty="0" err="1">
                <a:latin typeface="+mn-lt"/>
              </a:rPr>
              <a:t>rm</a:t>
            </a:r>
            <a:r>
              <a:rPr lang="sk-SK" dirty="0">
                <a:latin typeface="+mn-lt"/>
              </a:rPr>
              <a:t>) and </a:t>
            </a:r>
            <a:r>
              <a:rPr lang="sk-SK" dirty="0" err="1">
                <a:latin typeface="+mn-lt"/>
              </a:rPr>
              <a:t>the</a:t>
            </a:r>
            <a:r>
              <a:rPr lang="sk-SK" dirty="0">
                <a:latin typeface="+mn-lt"/>
              </a:rPr>
              <a:t> </a:t>
            </a:r>
            <a:r>
              <a:rPr lang="sk-SK" dirty="0" err="1">
                <a:latin typeface="+mn-lt"/>
              </a:rPr>
              <a:t>return</a:t>
            </a:r>
            <a:r>
              <a:rPr lang="sk-SK" dirty="0">
                <a:latin typeface="+mn-lt"/>
              </a:rPr>
              <a:t> on risk-</a:t>
            </a:r>
            <a:r>
              <a:rPr lang="sk-SK" dirty="0" err="1">
                <a:latin typeface="+mn-lt"/>
              </a:rPr>
              <a:t>free</a:t>
            </a:r>
            <a:r>
              <a:rPr lang="sk-SK" dirty="0">
                <a:latin typeface="+mn-lt"/>
              </a:rPr>
              <a:t> </a:t>
            </a:r>
            <a:r>
              <a:rPr lang="sk-SK" dirty="0" err="1">
                <a:latin typeface="+mn-lt"/>
              </a:rPr>
              <a:t>bonds</a:t>
            </a:r>
            <a:r>
              <a:rPr lang="sk-SK" dirty="0">
                <a:latin typeface="+mn-lt"/>
              </a:rPr>
              <a:t> (</a:t>
            </a:r>
            <a:r>
              <a:rPr lang="sk-SK" dirty="0" err="1">
                <a:latin typeface="+mn-lt"/>
              </a:rPr>
              <a:t>rf</a:t>
            </a:r>
            <a:r>
              <a:rPr lang="sk-SK" dirty="0" smtClean="0">
                <a:latin typeface="+mn-lt"/>
              </a:rPr>
              <a:t>).</a:t>
            </a:r>
          </a:p>
          <a:p>
            <a:endParaRPr lang="sk-SK" dirty="0">
              <a:latin typeface="+mn-lt"/>
            </a:endParaRPr>
          </a:p>
          <a:p>
            <a:r>
              <a:rPr lang="sk-SK" dirty="0" smtClean="0">
                <a:solidFill>
                  <a:schemeClr val="accent2"/>
                </a:solidFill>
                <a:latin typeface="+mn-lt"/>
              </a:rPr>
              <a:t>SP </a:t>
            </a:r>
            <a:r>
              <a:rPr lang="sk-SK" dirty="0">
                <a:solidFill>
                  <a:schemeClr val="accent2"/>
                </a:solidFill>
                <a:latin typeface="+mn-lt"/>
              </a:rPr>
              <a:t>- </a:t>
            </a:r>
            <a:r>
              <a:rPr lang="sk-SK" dirty="0" err="1">
                <a:solidFill>
                  <a:schemeClr val="accent2"/>
                </a:solidFill>
                <a:latin typeface="+mn-lt"/>
              </a:rPr>
              <a:t>size</a:t>
            </a:r>
            <a:r>
              <a:rPr lang="sk-SK" dirty="0">
                <a:solidFill>
                  <a:schemeClr val="accent2"/>
                </a:solidFill>
                <a:latin typeface="+mn-lt"/>
              </a:rPr>
              <a:t> </a:t>
            </a:r>
            <a:r>
              <a:rPr lang="sk-SK" dirty="0" err="1">
                <a:solidFill>
                  <a:schemeClr val="accent2"/>
                </a:solidFill>
                <a:latin typeface="+mn-lt"/>
              </a:rPr>
              <a:t>premium</a:t>
            </a:r>
            <a:r>
              <a:rPr lang="sk-SK" dirty="0">
                <a:solidFill>
                  <a:schemeClr val="accent2"/>
                </a:solidFill>
                <a:latin typeface="+mn-lt"/>
              </a:rPr>
              <a:t> </a:t>
            </a:r>
            <a:r>
              <a:rPr lang="sk-SK" dirty="0">
                <a:latin typeface="+mn-lt"/>
              </a:rPr>
              <a:t>- (</a:t>
            </a:r>
            <a:r>
              <a:rPr lang="sk-SK" dirty="0" err="1">
                <a:latin typeface="+mn-lt"/>
              </a:rPr>
              <a:t>Size</a:t>
            </a:r>
            <a:r>
              <a:rPr lang="sk-SK" dirty="0">
                <a:latin typeface="+mn-lt"/>
              </a:rPr>
              <a:t> Premium, SP) - </a:t>
            </a:r>
            <a:r>
              <a:rPr lang="sk-SK" dirty="0" err="1">
                <a:latin typeface="+mn-lt"/>
              </a:rPr>
              <a:t>investing</a:t>
            </a:r>
            <a:r>
              <a:rPr lang="sk-SK" dirty="0">
                <a:latin typeface="+mn-lt"/>
              </a:rPr>
              <a:t> in a </a:t>
            </a:r>
            <a:r>
              <a:rPr lang="sk-SK" dirty="0" err="1">
                <a:latin typeface="+mn-lt"/>
              </a:rPr>
              <a:t>smaller</a:t>
            </a:r>
            <a:r>
              <a:rPr lang="sk-SK" dirty="0">
                <a:latin typeface="+mn-lt"/>
              </a:rPr>
              <a:t> (</a:t>
            </a:r>
            <a:r>
              <a:rPr lang="sk-SK" dirty="0" err="1">
                <a:latin typeface="+mn-lt"/>
              </a:rPr>
              <a:t>financially</a:t>
            </a:r>
            <a:r>
              <a:rPr lang="sk-SK" dirty="0">
                <a:latin typeface="+mn-lt"/>
              </a:rPr>
              <a:t> </a:t>
            </a:r>
            <a:r>
              <a:rPr lang="sk-SK" dirty="0" err="1">
                <a:latin typeface="+mn-lt"/>
              </a:rPr>
              <a:t>less</a:t>
            </a:r>
            <a:r>
              <a:rPr lang="sk-SK" dirty="0">
                <a:latin typeface="+mn-lt"/>
              </a:rPr>
              <a:t> </a:t>
            </a:r>
            <a:r>
              <a:rPr lang="sk-SK" dirty="0" err="1">
                <a:latin typeface="+mn-lt"/>
              </a:rPr>
              <a:t>stable</a:t>
            </a:r>
            <a:r>
              <a:rPr lang="sk-SK" dirty="0">
                <a:latin typeface="+mn-lt"/>
              </a:rPr>
              <a:t>) </a:t>
            </a:r>
            <a:r>
              <a:rPr lang="sk-SK" dirty="0" err="1">
                <a:latin typeface="+mn-lt"/>
              </a:rPr>
              <a:t>company</a:t>
            </a:r>
            <a:r>
              <a:rPr lang="sk-SK" dirty="0">
                <a:latin typeface="+mn-lt"/>
              </a:rPr>
              <a:t> </a:t>
            </a:r>
            <a:r>
              <a:rPr lang="sk-SK" dirty="0" err="1">
                <a:latin typeface="+mn-lt"/>
              </a:rPr>
              <a:t>is</a:t>
            </a:r>
            <a:r>
              <a:rPr lang="sk-SK" dirty="0">
                <a:latin typeface="+mn-lt"/>
              </a:rPr>
              <a:t> </a:t>
            </a:r>
            <a:r>
              <a:rPr lang="sk-SK" dirty="0" err="1">
                <a:latin typeface="+mn-lt"/>
              </a:rPr>
              <a:t>generally</a:t>
            </a:r>
            <a:r>
              <a:rPr lang="sk-SK" dirty="0">
                <a:latin typeface="+mn-lt"/>
              </a:rPr>
              <a:t> </a:t>
            </a:r>
            <a:r>
              <a:rPr lang="sk-SK" dirty="0" err="1">
                <a:latin typeface="+mn-lt"/>
              </a:rPr>
              <a:t>considered</a:t>
            </a:r>
            <a:r>
              <a:rPr lang="sk-SK" dirty="0">
                <a:latin typeface="+mn-lt"/>
              </a:rPr>
              <a:t> </a:t>
            </a:r>
            <a:r>
              <a:rPr lang="sk-SK" dirty="0" err="1">
                <a:latin typeface="+mn-lt"/>
              </a:rPr>
              <a:t>riskier</a:t>
            </a:r>
            <a:r>
              <a:rPr lang="sk-SK" dirty="0">
                <a:latin typeface="+mn-lt"/>
              </a:rPr>
              <a:t>, and </a:t>
            </a:r>
            <a:r>
              <a:rPr lang="sk-SK" dirty="0" err="1">
                <a:latin typeface="+mn-lt"/>
              </a:rPr>
              <a:t>therefore</a:t>
            </a:r>
            <a:r>
              <a:rPr lang="sk-SK" dirty="0">
                <a:latin typeface="+mn-lt"/>
              </a:rPr>
              <a:t> </a:t>
            </a:r>
            <a:r>
              <a:rPr lang="sk-SK" dirty="0" err="1">
                <a:latin typeface="+mn-lt"/>
              </a:rPr>
              <a:t>the</a:t>
            </a:r>
            <a:r>
              <a:rPr lang="sk-SK" dirty="0">
                <a:latin typeface="+mn-lt"/>
              </a:rPr>
              <a:t> investor </a:t>
            </a:r>
            <a:r>
              <a:rPr lang="sk-SK" dirty="0" err="1">
                <a:latin typeface="+mn-lt"/>
              </a:rPr>
              <a:t>requires</a:t>
            </a:r>
            <a:r>
              <a:rPr lang="sk-SK" dirty="0">
                <a:latin typeface="+mn-lt"/>
              </a:rPr>
              <a:t> a </a:t>
            </a:r>
            <a:r>
              <a:rPr lang="sk-SK" dirty="0" err="1">
                <a:latin typeface="+mn-lt"/>
              </a:rPr>
              <a:t>higher</a:t>
            </a:r>
            <a:r>
              <a:rPr lang="sk-SK" dirty="0">
                <a:latin typeface="+mn-lt"/>
              </a:rPr>
              <a:t> </a:t>
            </a:r>
            <a:r>
              <a:rPr lang="sk-SK" dirty="0" err="1">
                <a:latin typeface="+mn-lt"/>
              </a:rPr>
              <a:t>return</a:t>
            </a:r>
            <a:r>
              <a:rPr lang="sk-SK" dirty="0">
                <a:latin typeface="+mn-lt"/>
              </a:rPr>
              <a:t> on </a:t>
            </a:r>
            <a:r>
              <a:rPr lang="sk-SK" dirty="0" err="1">
                <a:latin typeface="+mn-lt"/>
              </a:rPr>
              <a:t>his</a:t>
            </a:r>
            <a:r>
              <a:rPr lang="sk-SK" dirty="0">
                <a:latin typeface="+mn-lt"/>
              </a:rPr>
              <a:t> </a:t>
            </a:r>
            <a:r>
              <a:rPr lang="sk-SK" dirty="0" err="1">
                <a:latin typeface="+mn-lt"/>
              </a:rPr>
              <a:t>funds</a:t>
            </a:r>
            <a:r>
              <a:rPr lang="sk-SK" dirty="0">
                <a:latin typeface="+mn-lt"/>
              </a:rPr>
              <a:t> as a </a:t>
            </a:r>
            <a:r>
              <a:rPr lang="sk-SK" dirty="0" err="1">
                <a:latin typeface="+mn-lt"/>
              </a:rPr>
              <a:t>premium</a:t>
            </a:r>
            <a:r>
              <a:rPr lang="sk-SK" dirty="0">
                <a:latin typeface="+mn-lt"/>
              </a:rPr>
              <a:t> </a:t>
            </a:r>
            <a:r>
              <a:rPr lang="sk-SK" dirty="0" err="1">
                <a:latin typeface="+mn-lt"/>
              </a:rPr>
              <a:t>for</a:t>
            </a:r>
            <a:r>
              <a:rPr lang="sk-SK" dirty="0">
                <a:latin typeface="+mn-lt"/>
              </a:rPr>
              <a:t> </a:t>
            </a:r>
            <a:r>
              <a:rPr lang="sk-SK" dirty="0" err="1">
                <a:latin typeface="+mn-lt"/>
              </a:rPr>
              <a:t>the</a:t>
            </a:r>
            <a:r>
              <a:rPr lang="sk-SK" dirty="0">
                <a:latin typeface="+mn-lt"/>
              </a:rPr>
              <a:t> </a:t>
            </a:r>
            <a:r>
              <a:rPr lang="sk-SK" dirty="0" err="1">
                <a:latin typeface="+mn-lt"/>
              </a:rPr>
              <a:t>additional</a:t>
            </a:r>
            <a:r>
              <a:rPr lang="sk-SK" dirty="0">
                <a:latin typeface="+mn-lt"/>
              </a:rPr>
              <a:t> risk </a:t>
            </a:r>
            <a:r>
              <a:rPr lang="sk-SK" dirty="0" err="1">
                <a:latin typeface="+mn-lt"/>
              </a:rPr>
              <a:t>taken</a:t>
            </a:r>
            <a:r>
              <a:rPr lang="sk-SK" dirty="0">
                <a:latin typeface="+mn-lt"/>
              </a:rPr>
              <a:t>.</a:t>
            </a:r>
          </a:p>
        </p:txBody>
      </p:sp>
    </p:spTree>
    <p:extLst>
      <p:ext uri="{BB962C8B-B14F-4D97-AF65-F5344CB8AC3E}">
        <p14:creationId xmlns:p14="http://schemas.microsoft.com/office/powerpoint/2010/main" val="95842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76</a:t>
            </a:fld>
            <a:endParaRPr lang="sk-SK"/>
          </a:p>
        </p:txBody>
      </p:sp>
      <p:sp>
        <p:nvSpPr>
          <p:cNvPr id="3" name="Obdĺžnik 2"/>
          <p:cNvSpPr/>
          <p:nvPr/>
        </p:nvSpPr>
        <p:spPr>
          <a:xfrm>
            <a:off x="251520" y="197346"/>
            <a:ext cx="8712968" cy="5232202"/>
          </a:xfrm>
          <a:prstGeom prst="rect">
            <a:avLst/>
          </a:prstGeom>
        </p:spPr>
        <p:txBody>
          <a:bodyPr wrap="square">
            <a:spAutoFit/>
          </a:bodyPr>
          <a:lstStyle/>
          <a:p>
            <a:pPr algn="just"/>
            <a:r>
              <a:rPr lang="en-US" sz="2000" b="1" dirty="0">
                <a:solidFill>
                  <a:schemeClr val="accent2"/>
                </a:solidFill>
              </a:rPr>
              <a:t>Information </a:t>
            </a:r>
            <a:r>
              <a:rPr lang="en-US" sz="2000" b="1" dirty="0" smtClean="0">
                <a:solidFill>
                  <a:schemeClr val="accent2"/>
                </a:solidFill>
              </a:rPr>
              <a:t>System</a:t>
            </a:r>
            <a:r>
              <a:rPr lang="sk-SK" sz="2000" b="1" dirty="0" smtClean="0">
                <a:solidFill>
                  <a:schemeClr val="accent2"/>
                </a:solidFill>
              </a:rPr>
              <a:t>s</a:t>
            </a:r>
            <a:endParaRPr lang="sk-SK" sz="2000" b="1" dirty="0">
              <a:solidFill>
                <a:schemeClr val="accent2"/>
              </a:solidFill>
            </a:endParaRPr>
          </a:p>
          <a:p>
            <a:pPr algn="just"/>
            <a:endParaRPr lang="sk-SK" sz="2000" dirty="0" smtClean="0">
              <a:latin typeface="+mn-lt"/>
            </a:endParaRPr>
          </a:p>
          <a:p>
            <a:pPr algn="just"/>
            <a:r>
              <a:rPr lang="en-US" b="1" dirty="0" smtClean="0">
                <a:solidFill>
                  <a:schemeClr val="accent2"/>
                </a:solidFill>
                <a:latin typeface="+mn-lt"/>
              </a:rPr>
              <a:t>Microsoft </a:t>
            </a:r>
            <a:r>
              <a:rPr lang="en-US" b="1" dirty="0">
                <a:solidFill>
                  <a:schemeClr val="accent2"/>
                </a:solidFill>
                <a:latin typeface="+mn-lt"/>
              </a:rPr>
              <a:t>Dynamics </a:t>
            </a:r>
            <a:r>
              <a:rPr lang="en-US" b="1" dirty="0" smtClean="0">
                <a:solidFill>
                  <a:schemeClr val="accent2"/>
                </a:solidFill>
                <a:latin typeface="+mn-lt"/>
              </a:rPr>
              <a:t>NAV</a:t>
            </a:r>
            <a:endParaRPr lang="sk-SK" b="1" dirty="0" smtClean="0">
              <a:solidFill>
                <a:schemeClr val="accent2"/>
              </a:solidFill>
              <a:latin typeface="+mn-lt"/>
            </a:endParaRPr>
          </a:p>
          <a:p>
            <a:pPr algn="just"/>
            <a:r>
              <a:rPr lang="sk-SK" dirty="0">
                <a:solidFill>
                  <a:schemeClr val="accent2"/>
                </a:solidFill>
                <a:effectLst>
                  <a:outerShdw blurRad="38100" dist="38100" dir="2700000" algn="tl">
                    <a:srgbClr val="000000">
                      <a:alpha val="43137"/>
                    </a:srgbClr>
                  </a:outerShdw>
                </a:effectLst>
                <a:latin typeface="+mn-lt"/>
              </a:rPr>
              <a:t>Microsoft Business Solutions – Navision</a:t>
            </a:r>
          </a:p>
          <a:p>
            <a:pPr algn="just"/>
            <a:r>
              <a:rPr lang="sk-SK" sz="2000" dirty="0" err="1" smtClean="0">
                <a:solidFill>
                  <a:schemeClr val="accent2"/>
                </a:solidFill>
                <a:latin typeface="+mn-lt"/>
              </a:rPr>
              <a:t>etc</a:t>
            </a:r>
            <a:endParaRPr lang="sk-SK" sz="2000" dirty="0" smtClean="0">
              <a:solidFill>
                <a:schemeClr val="accent2"/>
              </a:solidFill>
              <a:latin typeface="+mn-lt"/>
            </a:endParaRPr>
          </a:p>
          <a:p>
            <a:pPr algn="just"/>
            <a:endParaRPr lang="sk-SK" sz="2000" dirty="0">
              <a:solidFill>
                <a:schemeClr val="accent2"/>
              </a:solidFill>
              <a:latin typeface="+mn-lt"/>
            </a:endParaRPr>
          </a:p>
          <a:p>
            <a:pPr algn="just"/>
            <a:r>
              <a:rPr lang="en-US" dirty="0" smtClean="0">
                <a:latin typeface="+mn-lt"/>
              </a:rPr>
              <a:t>This </a:t>
            </a:r>
            <a:r>
              <a:rPr lang="en-US" dirty="0">
                <a:latin typeface="+mn-lt"/>
              </a:rPr>
              <a:t>system is used by construction companies all over the world, as it is a product from Microsoft. The system allows for production and financial monitoring of construction activities in the Microsoft Dynamics NAV environment. The Construction Production module allows for the management of construction activities from the perspective of project or order implementation</a:t>
            </a:r>
            <a:r>
              <a:rPr lang="en-US" dirty="0" smtClean="0">
                <a:latin typeface="+mn-lt"/>
              </a:rPr>
              <a:t>.</a:t>
            </a:r>
            <a:r>
              <a:rPr lang="sk-SK" dirty="0" smtClean="0">
                <a:latin typeface="+mn-lt"/>
              </a:rPr>
              <a:t> </a:t>
            </a:r>
          </a:p>
          <a:p>
            <a:pPr algn="just"/>
            <a:endParaRPr lang="sk-SK" dirty="0" smtClean="0">
              <a:latin typeface="+mn-lt"/>
            </a:endParaRPr>
          </a:p>
          <a:p>
            <a:pPr algn="just"/>
            <a:r>
              <a:rPr lang="en-US" dirty="0" smtClean="0">
                <a:latin typeface="+mn-lt"/>
              </a:rPr>
              <a:t>Orders </a:t>
            </a:r>
            <a:r>
              <a:rPr lang="en-US" dirty="0">
                <a:latin typeface="+mn-lt"/>
              </a:rPr>
              <a:t>are recorded on the Project Card, where the following information is available</a:t>
            </a:r>
            <a:r>
              <a:rPr lang="en-US" dirty="0" smtClean="0">
                <a:latin typeface="+mn-lt"/>
              </a:rPr>
              <a:t>:</a:t>
            </a:r>
            <a:endParaRPr lang="sk-SK" dirty="0" smtClean="0">
              <a:latin typeface="+mn-lt"/>
            </a:endParaRPr>
          </a:p>
          <a:p>
            <a:pPr marL="342900" indent="-342900" algn="just">
              <a:buFontTx/>
              <a:buChar char="-"/>
            </a:pPr>
            <a:r>
              <a:rPr lang="en-US" dirty="0" smtClean="0">
                <a:latin typeface="+mn-lt"/>
              </a:rPr>
              <a:t>the </a:t>
            </a:r>
            <a:r>
              <a:rPr lang="en-US" dirty="0">
                <a:latin typeface="+mn-lt"/>
              </a:rPr>
              <a:t>order price, which is displayed from the project </a:t>
            </a:r>
            <a:r>
              <a:rPr lang="en-US" dirty="0" smtClean="0">
                <a:latin typeface="+mn-lt"/>
              </a:rPr>
              <a:t>budget</a:t>
            </a:r>
            <a:endParaRPr lang="sk-SK" dirty="0" smtClean="0">
              <a:latin typeface="+mn-lt"/>
            </a:endParaRPr>
          </a:p>
          <a:p>
            <a:pPr marL="342900" indent="-342900" algn="just">
              <a:buFontTx/>
              <a:buChar char="-"/>
            </a:pPr>
            <a:r>
              <a:rPr lang="en-US" dirty="0" smtClean="0">
                <a:latin typeface="+mn-lt"/>
              </a:rPr>
              <a:t>the </a:t>
            </a:r>
            <a:r>
              <a:rPr lang="en-US" dirty="0">
                <a:latin typeface="+mn-lt"/>
              </a:rPr>
              <a:t>number of the main </a:t>
            </a:r>
            <a:r>
              <a:rPr lang="en-US" dirty="0" smtClean="0">
                <a:latin typeface="+mn-lt"/>
              </a:rPr>
              <a:t>contract</a:t>
            </a:r>
            <a:endParaRPr lang="sk-SK" dirty="0" smtClean="0">
              <a:latin typeface="+mn-lt"/>
            </a:endParaRPr>
          </a:p>
          <a:p>
            <a:pPr marL="342900" indent="-342900" algn="just">
              <a:buFontTx/>
              <a:buChar char="-"/>
            </a:pPr>
            <a:r>
              <a:rPr lang="sk-SK" dirty="0" smtClean="0">
                <a:latin typeface="+mn-lt"/>
              </a:rPr>
              <a:t>t</a:t>
            </a:r>
            <a:r>
              <a:rPr lang="en-US" dirty="0" smtClean="0">
                <a:latin typeface="+mn-lt"/>
              </a:rPr>
              <a:t>he </a:t>
            </a:r>
            <a:r>
              <a:rPr lang="en-US" dirty="0">
                <a:latin typeface="+mn-lt"/>
              </a:rPr>
              <a:t>contractual project start and end </a:t>
            </a:r>
            <a:endParaRPr lang="sk-SK" dirty="0" smtClean="0">
              <a:latin typeface="+mn-lt"/>
            </a:endParaRPr>
          </a:p>
          <a:p>
            <a:pPr marL="342900" indent="-342900" algn="just">
              <a:buFontTx/>
              <a:buChar char="-"/>
            </a:pPr>
            <a:r>
              <a:rPr lang="en-US" dirty="0" smtClean="0">
                <a:latin typeface="+mn-lt"/>
              </a:rPr>
              <a:t>Dates</a:t>
            </a:r>
            <a:r>
              <a:rPr lang="sk-SK" dirty="0" smtClean="0">
                <a:latin typeface="+mn-lt"/>
              </a:rPr>
              <a:t> </a:t>
            </a:r>
            <a:r>
              <a:rPr lang="en-US" dirty="0" smtClean="0">
                <a:latin typeface="+mn-lt"/>
              </a:rPr>
              <a:t>the </a:t>
            </a:r>
            <a:r>
              <a:rPr lang="en-US" dirty="0">
                <a:latin typeface="+mn-lt"/>
              </a:rPr>
              <a:t>warranty period and warranty </a:t>
            </a:r>
            <a:endParaRPr lang="sk-SK" dirty="0" smtClean="0">
              <a:latin typeface="+mn-lt"/>
            </a:endParaRPr>
          </a:p>
          <a:p>
            <a:pPr marL="342900" indent="-342900" algn="just">
              <a:buFontTx/>
              <a:buChar char="-"/>
            </a:pPr>
            <a:r>
              <a:rPr lang="en-US" dirty="0" smtClean="0">
                <a:latin typeface="+mn-lt"/>
              </a:rPr>
              <a:t>the </a:t>
            </a:r>
            <a:r>
              <a:rPr lang="en-US" dirty="0">
                <a:latin typeface="+mn-lt"/>
              </a:rPr>
              <a:t>status of unfinished production</a:t>
            </a:r>
            <a:endParaRPr lang="sk-SK" dirty="0">
              <a:latin typeface="+mn-lt"/>
            </a:endParaRPr>
          </a:p>
        </p:txBody>
      </p:sp>
    </p:spTree>
    <p:extLst>
      <p:ext uri="{BB962C8B-B14F-4D97-AF65-F5344CB8AC3E}">
        <p14:creationId xmlns:p14="http://schemas.microsoft.com/office/powerpoint/2010/main" val="17403749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77</a:t>
            </a:fld>
            <a:endParaRPr lang="sk-SK"/>
          </a:p>
        </p:txBody>
      </p:sp>
      <p:pic>
        <p:nvPicPr>
          <p:cNvPr id="4098" name="Picture 2" descr="NAV 2009PivotT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77" y="116632"/>
            <a:ext cx="8602114" cy="62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lokTextu 2"/>
          <p:cNvSpPr txBox="1"/>
          <p:nvPr/>
        </p:nvSpPr>
        <p:spPr>
          <a:xfrm>
            <a:off x="1043608" y="6367929"/>
            <a:ext cx="7200800" cy="646331"/>
          </a:xfrm>
          <a:prstGeom prst="rect">
            <a:avLst/>
          </a:prstGeom>
          <a:noFill/>
        </p:spPr>
        <p:txBody>
          <a:bodyPr wrap="square" rtlCol="0">
            <a:spAutoFit/>
          </a:bodyPr>
          <a:lstStyle/>
          <a:p>
            <a:pPr algn="just"/>
            <a:r>
              <a:rPr lang="sk-SK" b="1" dirty="0">
                <a:latin typeface="+mn-lt"/>
              </a:rPr>
              <a:t>Obr. 3 </a:t>
            </a:r>
            <a:r>
              <a:rPr lang="sk-SK" dirty="0">
                <a:latin typeface="+mn-lt"/>
              </a:rPr>
              <a:t>Programové prostredie Microsoft Dynamics NAV [11]</a:t>
            </a:r>
          </a:p>
          <a:p>
            <a:pPr algn="just"/>
            <a:endParaRPr lang="sk-SK" dirty="0">
              <a:latin typeface="+mn-lt"/>
            </a:endParaRPr>
          </a:p>
        </p:txBody>
      </p:sp>
    </p:spTree>
    <p:extLst>
      <p:ext uri="{BB962C8B-B14F-4D97-AF65-F5344CB8AC3E}">
        <p14:creationId xmlns:p14="http://schemas.microsoft.com/office/powerpoint/2010/main" val="17403749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78</a:t>
            </a:fld>
            <a:endParaRPr lang="sk-SK"/>
          </a:p>
        </p:txBody>
      </p:sp>
      <p:pic>
        <p:nvPicPr>
          <p:cNvPr id="6146" name="Picture 2" descr="Microsoft-Dynamics-NAV-Financi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3"/>
            <a:ext cx="8594305" cy="61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lokTextu 2"/>
          <p:cNvSpPr txBox="1"/>
          <p:nvPr/>
        </p:nvSpPr>
        <p:spPr>
          <a:xfrm>
            <a:off x="179512" y="6381328"/>
            <a:ext cx="8136904" cy="369332"/>
          </a:xfrm>
          <a:prstGeom prst="rect">
            <a:avLst/>
          </a:prstGeom>
          <a:noFill/>
        </p:spPr>
        <p:txBody>
          <a:bodyPr wrap="square" rtlCol="0">
            <a:spAutoFit/>
          </a:bodyPr>
          <a:lstStyle/>
          <a:p>
            <a:pPr algn="ctr"/>
            <a:r>
              <a:rPr lang="sk-SK" b="1" dirty="0">
                <a:latin typeface="+mn-lt"/>
              </a:rPr>
              <a:t>Obr. 4 </a:t>
            </a:r>
            <a:r>
              <a:rPr lang="sk-SK" dirty="0">
                <a:latin typeface="+mn-lt"/>
              </a:rPr>
              <a:t>Programové prostredie Microsoft </a:t>
            </a:r>
            <a:r>
              <a:rPr lang="sk-SK" dirty="0" err="1">
                <a:latin typeface="+mn-lt"/>
              </a:rPr>
              <a:t>Business</a:t>
            </a:r>
            <a:r>
              <a:rPr lang="sk-SK" dirty="0">
                <a:latin typeface="+mn-lt"/>
              </a:rPr>
              <a:t> </a:t>
            </a:r>
            <a:r>
              <a:rPr lang="sk-SK" dirty="0" err="1">
                <a:latin typeface="+mn-lt"/>
              </a:rPr>
              <a:t>Solutions</a:t>
            </a:r>
            <a:r>
              <a:rPr lang="sk-SK" dirty="0">
                <a:latin typeface="+mn-lt"/>
              </a:rPr>
              <a:t> – Navision </a:t>
            </a:r>
            <a:r>
              <a:rPr lang="en-US" dirty="0">
                <a:latin typeface="+mn-lt"/>
              </a:rPr>
              <a:t>[12]</a:t>
            </a:r>
            <a:endParaRPr lang="sk-SK" dirty="0">
              <a:latin typeface="+mn-lt"/>
            </a:endParaRPr>
          </a:p>
        </p:txBody>
      </p:sp>
    </p:spTree>
    <p:extLst>
      <p:ext uri="{BB962C8B-B14F-4D97-AF65-F5344CB8AC3E}">
        <p14:creationId xmlns:p14="http://schemas.microsoft.com/office/powerpoint/2010/main" val="33529083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79</a:t>
            </a:fld>
            <a:endParaRPr lang="sk-SK"/>
          </a:p>
        </p:txBody>
      </p:sp>
      <p:sp>
        <p:nvSpPr>
          <p:cNvPr id="3" name="Obdĺžnik 2"/>
          <p:cNvSpPr/>
          <p:nvPr/>
        </p:nvSpPr>
        <p:spPr>
          <a:xfrm>
            <a:off x="107504" y="231596"/>
            <a:ext cx="8892480" cy="2585323"/>
          </a:xfrm>
          <a:prstGeom prst="rect">
            <a:avLst/>
          </a:prstGeom>
        </p:spPr>
        <p:txBody>
          <a:bodyPr wrap="square">
            <a:spAutoFit/>
          </a:bodyPr>
          <a:lstStyle/>
          <a:p>
            <a:pPr algn="ctr">
              <a:buFont typeface="Wingdings" pitchFamily="2" charset="2"/>
              <a:buNone/>
              <a:defRPr/>
            </a:pPr>
            <a:r>
              <a:rPr lang="en-US" sz="2400" b="1" dirty="0" smtClean="0">
                <a:effectLst>
                  <a:outerShdw blurRad="38100" dist="38100" dir="2700000" algn="tl">
                    <a:srgbClr val="000000">
                      <a:alpha val="43137"/>
                    </a:srgbClr>
                  </a:outerShdw>
                </a:effectLst>
                <a:latin typeface="+mj-lt"/>
              </a:rPr>
              <a:t> </a:t>
            </a:r>
            <a:r>
              <a:rPr lang="sk-SK" sz="2400" b="1" dirty="0" smtClean="0">
                <a:solidFill>
                  <a:srgbClr val="FFC000"/>
                </a:solidFill>
                <a:effectLst>
                  <a:outerShdw blurRad="38100" dist="38100" dir="2700000" algn="tl">
                    <a:srgbClr val="000000">
                      <a:alpha val="43137"/>
                    </a:srgbClr>
                  </a:outerShdw>
                </a:effectLst>
                <a:latin typeface="+mj-lt"/>
              </a:rPr>
              <a:t>IV. </a:t>
            </a:r>
            <a:r>
              <a:rPr lang="sk-SK" sz="2400" b="1" dirty="0" err="1" smtClean="0">
                <a:solidFill>
                  <a:srgbClr val="FFC000"/>
                </a:solidFill>
                <a:effectLst>
                  <a:outerShdw blurRad="38100" dist="38100" dir="2700000" algn="tl">
                    <a:srgbClr val="000000">
                      <a:alpha val="43137"/>
                    </a:srgbClr>
                  </a:outerShdw>
                </a:effectLst>
                <a:latin typeface="+mj-lt"/>
              </a:rPr>
              <a:t>Asset</a:t>
            </a:r>
            <a:r>
              <a:rPr lang="en-US" sz="2400" b="1" dirty="0" smtClean="0">
                <a:solidFill>
                  <a:srgbClr val="FFC000"/>
                </a:solidFill>
                <a:effectLst>
                  <a:outerShdw blurRad="38100" dist="38100" dir="2700000" algn="tl">
                    <a:srgbClr val="000000">
                      <a:alpha val="43137"/>
                    </a:srgbClr>
                  </a:outerShdw>
                </a:effectLst>
                <a:latin typeface="+mj-lt"/>
              </a:rPr>
              <a:t> </a:t>
            </a:r>
            <a:r>
              <a:rPr lang="sk-SK" sz="2400" b="1" dirty="0" smtClean="0">
                <a:solidFill>
                  <a:srgbClr val="FFC000"/>
                </a:solidFill>
                <a:effectLst>
                  <a:outerShdw blurRad="38100" dist="38100" dir="2700000" algn="tl">
                    <a:srgbClr val="000000">
                      <a:alpha val="43137"/>
                    </a:srgbClr>
                  </a:outerShdw>
                </a:effectLst>
                <a:latin typeface="+mj-lt"/>
              </a:rPr>
              <a:t>management</a:t>
            </a:r>
          </a:p>
          <a:p>
            <a:pPr algn="ctr">
              <a:buFont typeface="Wingdings" pitchFamily="2" charset="2"/>
              <a:buNone/>
              <a:defRPr/>
            </a:pPr>
            <a:endParaRPr lang="sk-SK" sz="2400" b="1" dirty="0">
              <a:solidFill>
                <a:srgbClr val="FFC000"/>
              </a:solidFill>
              <a:effectLst>
                <a:outerShdw blurRad="38100" dist="38100" dir="2700000" algn="tl">
                  <a:srgbClr val="000000">
                    <a:alpha val="43137"/>
                  </a:srgbClr>
                </a:outerShdw>
              </a:effectLst>
              <a:latin typeface="+mj-lt"/>
            </a:endParaRPr>
          </a:p>
          <a:p>
            <a:pPr algn="ctr">
              <a:buFont typeface="Wingdings" pitchFamily="2" charset="2"/>
              <a:buNone/>
              <a:defRPr/>
            </a:pPr>
            <a:endParaRPr lang="sk-SK" sz="2400" b="1" dirty="0" smtClean="0">
              <a:solidFill>
                <a:srgbClr val="FFC000"/>
              </a:solidFill>
              <a:effectLst>
                <a:outerShdw blurRad="38100" dist="38100" dir="2700000" algn="tl">
                  <a:srgbClr val="000000">
                    <a:alpha val="43137"/>
                  </a:srgbClr>
                </a:outerShdw>
              </a:effectLst>
              <a:latin typeface="+mj-lt"/>
            </a:endParaRPr>
          </a:p>
          <a:p>
            <a:pPr>
              <a:defRPr/>
            </a:pPr>
            <a:r>
              <a:rPr lang="en-US" dirty="0">
                <a:solidFill>
                  <a:schemeClr val="accent4"/>
                </a:solidFill>
                <a:effectLst>
                  <a:outerShdw blurRad="38100" dist="38100" dir="2700000" algn="tl">
                    <a:srgbClr val="000000">
                      <a:alpha val="43137"/>
                    </a:srgbClr>
                  </a:outerShdw>
                </a:effectLst>
                <a:latin typeface="+mn-lt"/>
              </a:rPr>
              <a:t>Asset management </a:t>
            </a:r>
            <a:r>
              <a:rPr lang="en-US" dirty="0">
                <a:effectLst>
                  <a:outerShdw blurRad="38100" dist="38100" dir="2700000" algn="tl">
                    <a:srgbClr val="000000">
                      <a:alpha val="43137"/>
                    </a:srgbClr>
                  </a:outerShdw>
                </a:effectLst>
                <a:latin typeface="+mn-lt"/>
              </a:rPr>
              <a:t>is the systematic process of maintaining, enhancing, and securing tangible assets at a cost-effective cost. It combines engineering principles with business practices and economic theory, and provides tools to facilitate a more organized, logical decision-making process. Asset management thus provides a framework for short-term and long-term planning.</a:t>
            </a:r>
            <a:endParaRPr lang="sk-SK" dirty="0" smtClean="0">
              <a:effectLst>
                <a:outerShdw blurRad="38100" dist="38100" dir="2700000" algn="tl">
                  <a:srgbClr val="000000">
                    <a:alpha val="43137"/>
                  </a:srgbClr>
                </a:outerShdw>
              </a:effectLst>
              <a:latin typeface="+mn-lt"/>
            </a:endParaRPr>
          </a:p>
        </p:txBody>
      </p:sp>
      <p:sp>
        <p:nvSpPr>
          <p:cNvPr id="4" name="Obdĺžnik 3"/>
          <p:cNvSpPr/>
          <p:nvPr/>
        </p:nvSpPr>
        <p:spPr>
          <a:xfrm>
            <a:off x="323528" y="3212976"/>
            <a:ext cx="8280920" cy="2585323"/>
          </a:xfrm>
          <a:prstGeom prst="rect">
            <a:avLst/>
          </a:prstGeom>
        </p:spPr>
        <p:txBody>
          <a:bodyPr wrap="square">
            <a:spAutoFit/>
          </a:bodyPr>
          <a:lstStyle/>
          <a:p>
            <a:r>
              <a:rPr lang="sk-SK" b="1" dirty="0" err="1">
                <a:solidFill>
                  <a:schemeClr val="accent4"/>
                </a:solidFill>
                <a:latin typeface="+mn-lt"/>
              </a:rPr>
              <a:t>Assets</a:t>
            </a:r>
            <a:r>
              <a:rPr lang="sk-SK" dirty="0">
                <a:latin typeface="+mn-lt"/>
              </a:rPr>
              <a:t>: are </a:t>
            </a:r>
            <a:r>
              <a:rPr lang="sk-SK" dirty="0" err="1">
                <a:latin typeface="+mn-lt"/>
              </a:rPr>
              <a:t>economic</a:t>
            </a:r>
            <a:r>
              <a:rPr lang="sk-SK" dirty="0">
                <a:latin typeface="+mn-lt"/>
              </a:rPr>
              <a:t> </a:t>
            </a:r>
            <a:r>
              <a:rPr lang="sk-SK" dirty="0" err="1">
                <a:latin typeface="+mn-lt"/>
              </a:rPr>
              <a:t>resources</a:t>
            </a:r>
            <a:r>
              <a:rPr lang="sk-SK" dirty="0">
                <a:latin typeface="+mn-lt"/>
              </a:rPr>
              <a:t> (</a:t>
            </a:r>
            <a:r>
              <a:rPr lang="sk-SK" dirty="0" err="1">
                <a:latin typeface="+mn-lt"/>
              </a:rPr>
              <a:t>expressed</a:t>
            </a:r>
            <a:r>
              <a:rPr lang="sk-SK" dirty="0">
                <a:latin typeface="+mn-lt"/>
              </a:rPr>
              <a:t> in </a:t>
            </a:r>
            <a:r>
              <a:rPr lang="sk-SK" dirty="0" err="1">
                <a:latin typeface="+mn-lt"/>
              </a:rPr>
              <a:t>value</a:t>
            </a:r>
            <a:r>
              <a:rPr lang="sk-SK" dirty="0">
                <a:latin typeface="+mn-lt"/>
              </a:rPr>
              <a:t>) </a:t>
            </a:r>
            <a:r>
              <a:rPr lang="sk-SK" dirty="0" err="1">
                <a:latin typeface="+mn-lt"/>
              </a:rPr>
              <a:t>that</a:t>
            </a:r>
            <a:r>
              <a:rPr lang="sk-SK" dirty="0">
                <a:latin typeface="+mn-lt"/>
              </a:rPr>
              <a:t> are </a:t>
            </a:r>
            <a:r>
              <a:rPr lang="sk-SK" dirty="0" err="1">
                <a:latin typeface="+mn-lt"/>
              </a:rPr>
              <a:t>expected</a:t>
            </a:r>
            <a:r>
              <a:rPr lang="sk-SK" dirty="0">
                <a:latin typeface="+mn-lt"/>
              </a:rPr>
              <a:t> to </a:t>
            </a:r>
            <a:r>
              <a:rPr lang="sk-SK" dirty="0" err="1">
                <a:latin typeface="+mn-lt"/>
              </a:rPr>
              <a:t>generate</a:t>
            </a:r>
            <a:r>
              <a:rPr lang="sk-SK" dirty="0">
                <a:latin typeface="+mn-lt"/>
              </a:rPr>
              <a:t> </a:t>
            </a:r>
            <a:r>
              <a:rPr lang="sk-SK" dirty="0" err="1">
                <a:latin typeface="+mn-lt"/>
              </a:rPr>
              <a:t>future</a:t>
            </a:r>
            <a:r>
              <a:rPr lang="sk-SK" dirty="0">
                <a:latin typeface="+mn-lt"/>
              </a:rPr>
              <a:t> </a:t>
            </a:r>
            <a:r>
              <a:rPr lang="sk-SK" dirty="0" err="1">
                <a:latin typeface="+mn-lt"/>
              </a:rPr>
              <a:t>economic</a:t>
            </a:r>
            <a:r>
              <a:rPr lang="sk-SK" dirty="0">
                <a:latin typeface="+mn-lt"/>
              </a:rPr>
              <a:t> </a:t>
            </a:r>
            <a:r>
              <a:rPr lang="sk-SK" dirty="0" err="1">
                <a:latin typeface="+mn-lt"/>
              </a:rPr>
              <a:t>benefits</a:t>
            </a:r>
            <a:r>
              <a:rPr lang="sk-SK" dirty="0">
                <a:latin typeface="+mn-lt"/>
              </a:rPr>
              <a:t>. </a:t>
            </a:r>
            <a:r>
              <a:rPr lang="sk-SK" dirty="0" err="1">
                <a:latin typeface="+mn-lt"/>
              </a:rPr>
              <a:t>Assets</a:t>
            </a:r>
            <a:r>
              <a:rPr lang="sk-SK" dirty="0">
                <a:latin typeface="+mn-lt"/>
              </a:rPr>
              <a:t> are </a:t>
            </a:r>
            <a:r>
              <a:rPr lang="sk-SK" dirty="0" err="1">
                <a:latin typeface="+mn-lt"/>
              </a:rPr>
              <a:t>managed</a:t>
            </a:r>
            <a:r>
              <a:rPr lang="sk-SK" dirty="0">
                <a:latin typeface="+mn-lt"/>
              </a:rPr>
              <a:t> </a:t>
            </a:r>
            <a:r>
              <a:rPr lang="sk-SK" dirty="0" err="1">
                <a:latin typeface="+mn-lt"/>
              </a:rPr>
              <a:t>with</a:t>
            </a:r>
            <a:r>
              <a:rPr lang="sk-SK" dirty="0">
                <a:latin typeface="+mn-lt"/>
              </a:rPr>
              <a:t> </a:t>
            </a:r>
            <a:r>
              <a:rPr lang="sk-SK" dirty="0" err="1">
                <a:latin typeface="+mn-lt"/>
              </a:rPr>
              <a:t>the</a:t>
            </a:r>
            <a:r>
              <a:rPr lang="sk-SK" dirty="0">
                <a:latin typeface="+mn-lt"/>
              </a:rPr>
              <a:t> </a:t>
            </a:r>
            <a:r>
              <a:rPr lang="sk-SK" dirty="0" err="1">
                <a:latin typeface="+mn-lt"/>
              </a:rPr>
              <a:t>aim</a:t>
            </a:r>
            <a:r>
              <a:rPr lang="sk-SK" dirty="0">
                <a:latin typeface="+mn-lt"/>
              </a:rPr>
              <a:t> of </a:t>
            </a:r>
            <a:r>
              <a:rPr lang="sk-SK" dirty="0" err="1">
                <a:latin typeface="+mn-lt"/>
              </a:rPr>
              <a:t>increasing</a:t>
            </a:r>
            <a:r>
              <a:rPr lang="sk-SK" dirty="0">
                <a:latin typeface="+mn-lt"/>
              </a:rPr>
              <a:t> </a:t>
            </a:r>
            <a:r>
              <a:rPr lang="sk-SK" dirty="0" err="1">
                <a:latin typeface="+mn-lt"/>
              </a:rPr>
              <a:t>the</a:t>
            </a:r>
            <a:r>
              <a:rPr lang="sk-SK" dirty="0">
                <a:latin typeface="+mn-lt"/>
              </a:rPr>
              <a:t> </a:t>
            </a:r>
            <a:r>
              <a:rPr lang="sk-SK" dirty="0" err="1">
                <a:latin typeface="+mn-lt"/>
              </a:rPr>
              <a:t>value</a:t>
            </a:r>
            <a:r>
              <a:rPr lang="sk-SK" dirty="0">
                <a:latin typeface="+mn-lt"/>
              </a:rPr>
              <a:t> of </a:t>
            </a:r>
            <a:r>
              <a:rPr lang="sk-SK" dirty="0" err="1">
                <a:latin typeface="+mn-lt"/>
              </a:rPr>
              <a:t>the</a:t>
            </a:r>
            <a:r>
              <a:rPr lang="sk-SK" dirty="0">
                <a:latin typeface="+mn-lt"/>
              </a:rPr>
              <a:t> </a:t>
            </a:r>
            <a:r>
              <a:rPr lang="sk-SK" dirty="0" err="1">
                <a:latin typeface="+mn-lt"/>
              </a:rPr>
              <a:t>company</a:t>
            </a:r>
            <a:r>
              <a:rPr lang="sk-SK" dirty="0">
                <a:latin typeface="+mn-lt"/>
              </a:rPr>
              <a:t> and </a:t>
            </a:r>
            <a:r>
              <a:rPr lang="sk-SK" dirty="0" err="1">
                <a:latin typeface="+mn-lt"/>
              </a:rPr>
              <a:t>the</a:t>
            </a:r>
            <a:r>
              <a:rPr lang="sk-SK" dirty="0">
                <a:latin typeface="+mn-lt"/>
              </a:rPr>
              <a:t> prosperity of </a:t>
            </a:r>
            <a:r>
              <a:rPr lang="sk-SK" dirty="0" err="1">
                <a:latin typeface="+mn-lt"/>
              </a:rPr>
              <a:t>its</a:t>
            </a:r>
            <a:r>
              <a:rPr lang="sk-SK" dirty="0">
                <a:latin typeface="+mn-lt"/>
              </a:rPr>
              <a:t> </a:t>
            </a:r>
            <a:r>
              <a:rPr lang="sk-SK" dirty="0" err="1">
                <a:latin typeface="+mn-lt"/>
              </a:rPr>
              <a:t>activities</a:t>
            </a:r>
            <a:r>
              <a:rPr lang="sk-SK" dirty="0" smtClean="0">
                <a:latin typeface="+mn-lt"/>
              </a:rPr>
              <a:t>.</a:t>
            </a:r>
          </a:p>
          <a:p>
            <a:endParaRPr lang="sk-SK" dirty="0">
              <a:latin typeface="+mn-lt"/>
            </a:endParaRPr>
          </a:p>
          <a:p>
            <a:r>
              <a:rPr lang="sk-SK" dirty="0" err="1" smtClean="0">
                <a:solidFill>
                  <a:schemeClr val="accent4"/>
                </a:solidFill>
                <a:latin typeface="+mn-lt"/>
              </a:rPr>
              <a:t>Asset</a:t>
            </a:r>
            <a:r>
              <a:rPr lang="sk-SK" dirty="0" smtClean="0">
                <a:solidFill>
                  <a:schemeClr val="accent4"/>
                </a:solidFill>
                <a:latin typeface="+mn-lt"/>
              </a:rPr>
              <a:t> </a:t>
            </a:r>
            <a:r>
              <a:rPr lang="sk-SK" dirty="0" err="1">
                <a:solidFill>
                  <a:schemeClr val="accent4"/>
                </a:solidFill>
                <a:latin typeface="+mn-lt"/>
              </a:rPr>
              <a:t>Value</a:t>
            </a:r>
            <a:r>
              <a:rPr lang="sk-SK" dirty="0">
                <a:latin typeface="+mn-lt"/>
              </a:rPr>
              <a:t>: </a:t>
            </a:r>
            <a:r>
              <a:rPr lang="sk-SK" dirty="0" err="1">
                <a:latin typeface="+mn-lt"/>
              </a:rPr>
              <a:t>is</a:t>
            </a:r>
            <a:r>
              <a:rPr lang="sk-SK" dirty="0">
                <a:latin typeface="+mn-lt"/>
              </a:rPr>
              <a:t> </a:t>
            </a:r>
            <a:r>
              <a:rPr lang="sk-SK" dirty="0" err="1">
                <a:latin typeface="+mn-lt"/>
              </a:rPr>
              <a:t>determined</a:t>
            </a:r>
            <a:r>
              <a:rPr lang="sk-SK" dirty="0">
                <a:latin typeface="+mn-lt"/>
              </a:rPr>
              <a:t> </a:t>
            </a:r>
            <a:r>
              <a:rPr lang="sk-SK" dirty="0" err="1">
                <a:latin typeface="+mn-lt"/>
              </a:rPr>
              <a:t>based</a:t>
            </a:r>
            <a:r>
              <a:rPr lang="sk-SK" dirty="0">
                <a:latin typeface="+mn-lt"/>
              </a:rPr>
              <a:t> on </a:t>
            </a:r>
            <a:r>
              <a:rPr lang="sk-SK" dirty="0" err="1">
                <a:latin typeface="+mn-lt"/>
              </a:rPr>
              <a:t>the</a:t>
            </a:r>
            <a:r>
              <a:rPr lang="sk-SK" dirty="0">
                <a:latin typeface="+mn-lt"/>
              </a:rPr>
              <a:t> </a:t>
            </a:r>
            <a:r>
              <a:rPr lang="sk-SK" dirty="0" err="1">
                <a:latin typeface="+mn-lt"/>
              </a:rPr>
              <a:t>acquisition</a:t>
            </a:r>
            <a:r>
              <a:rPr lang="sk-SK" dirty="0">
                <a:latin typeface="+mn-lt"/>
              </a:rPr>
              <a:t> </a:t>
            </a:r>
            <a:r>
              <a:rPr lang="sk-SK" dirty="0" err="1">
                <a:latin typeface="+mn-lt"/>
              </a:rPr>
              <a:t>price</a:t>
            </a:r>
            <a:r>
              <a:rPr lang="sk-SK" dirty="0">
                <a:latin typeface="+mn-lt"/>
              </a:rPr>
              <a:t> </a:t>
            </a:r>
            <a:r>
              <a:rPr lang="sk-SK" dirty="0" err="1">
                <a:latin typeface="+mn-lt"/>
              </a:rPr>
              <a:t>obtained</a:t>
            </a:r>
            <a:r>
              <a:rPr lang="sk-SK" dirty="0">
                <a:latin typeface="+mn-lt"/>
              </a:rPr>
              <a:t> by </a:t>
            </a:r>
            <a:r>
              <a:rPr lang="sk-SK" dirty="0" err="1">
                <a:latin typeface="+mn-lt"/>
              </a:rPr>
              <a:t>valuing</a:t>
            </a:r>
            <a:r>
              <a:rPr lang="sk-SK" dirty="0">
                <a:latin typeface="+mn-lt"/>
              </a:rPr>
              <a:t> </a:t>
            </a:r>
            <a:r>
              <a:rPr lang="sk-SK" dirty="0" err="1">
                <a:latin typeface="+mn-lt"/>
              </a:rPr>
              <a:t>the</a:t>
            </a:r>
            <a:r>
              <a:rPr lang="sk-SK" dirty="0">
                <a:latin typeface="+mn-lt"/>
              </a:rPr>
              <a:t> </a:t>
            </a:r>
            <a:r>
              <a:rPr lang="sk-SK" dirty="0" err="1">
                <a:latin typeface="+mn-lt"/>
              </a:rPr>
              <a:t>asset</a:t>
            </a:r>
            <a:r>
              <a:rPr lang="sk-SK" dirty="0" smtClean="0">
                <a:latin typeface="+mn-lt"/>
              </a:rPr>
              <a:t>.</a:t>
            </a:r>
          </a:p>
          <a:p>
            <a:endParaRPr lang="sk-SK" dirty="0">
              <a:latin typeface="+mn-lt"/>
            </a:endParaRPr>
          </a:p>
          <a:p>
            <a:r>
              <a:rPr lang="sk-SK" dirty="0" err="1" smtClean="0">
                <a:solidFill>
                  <a:schemeClr val="accent4"/>
                </a:solidFill>
                <a:latin typeface="+mn-lt"/>
              </a:rPr>
              <a:t>Asset</a:t>
            </a:r>
            <a:r>
              <a:rPr lang="sk-SK" dirty="0" smtClean="0">
                <a:solidFill>
                  <a:schemeClr val="accent4"/>
                </a:solidFill>
                <a:latin typeface="+mn-lt"/>
              </a:rPr>
              <a:t> </a:t>
            </a:r>
            <a:r>
              <a:rPr lang="sk-SK" dirty="0" err="1">
                <a:solidFill>
                  <a:schemeClr val="accent4"/>
                </a:solidFill>
                <a:latin typeface="+mn-lt"/>
              </a:rPr>
              <a:t>Performance</a:t>
            </a:r>
            <a:r>
              <a:rPr lang="sk-SK" dirty="0">
                <a:latin typeface="+mn-lt"/>
              </a:rPr>
              <a:t>: </a:t>
            </a:r>
            <a:r>
              <a:rPr lang="sk-SK" dirty="0" err="1">
                <a:latin typeface="+mn-lt"/>
              </a:rPr>
              <a:t>represents</a:t>
            </a:r>
            <a:r>
              <a:rPr lang="sk-SK" dirty="0">
                <a:latin typeface="+mn-lt"/>
              </a:rPr>
              <a:t> </a:t>
            </a:r>
            <a:r>
              <a:rPr lang="sk-SK" dirty="0" err="1">
                <a:latin typeface="+mn-lt"/>
              </a:rPr>
              <a:t>the</a:t>
            </a:r>
            <a:r>
              <a:rPr lang="sk-SK" dirty="0">
                <a:latin typeface="+mn-lt"/>
              </a:rPr>
              <a:t> </a:t>
            </a:r>
            <a:r>
              <a:rPr lang="sk-SK" dirty="0" err="1">
                <a:latin typeface="+mn-lt"/>
              </a:rPr>
              <a:t>value</a:t>
            </a:r>
            <a:r>
              <a:rPr lang="sk-SK" dirty="0">
                <a:latin typeface="+mn-lt"/>
              </a:rPr>
              <a:t> of </a:t>
            </a:r>
            <a:r>
              <a:rPr lang="sk-SK" dirty="0" err="1">
                <a:latin typeface="+mn-lt"/>
              </a:rPr>
              <a:t>the</a:t>
            </a:r>
            <a:r>
              <a:rPr lang="sk-SK" dirty="0">
                <a:latin typeface="+mn-lt"/>
              </a:rPr>
              <a:t> </a:t>
            </a:r>
            <a:r>
              <a:rPr lang="sk-SK" dirty="0" err="1">
                <a:latin typeface="+mn-lt"/>
              </a:rPr>
              <a:t>asset</a:t>
            </a:r>
            <a:r>
              <a:rPr lang="sk-SK" dirty="0">
                <a:latin typeface="+mn-lt"/>
              </a:rPr>
              <a:t> in </a:t>
            </a:r>
            <a:r>
              <a:rPr lang="sk-SK" dirty="0" err="1">
                <a:latin typeface="+mn-lt"/>
              </a:rPr>
              <a:t>relation</a:t>
            </a:r>
            <a:r>
              <a:rPr lang="sk-SK" dirty="0">
                <a:latin typeface="+mn-lt"/>
              </a:rPr>
              <a:t> to </a:t>
            </a:r>
            <a:r>
              <a:rPr lang="sk-SK" dirty="0" err="1">
                <a:latin typeface="+mn-lt"/>
              </a:rPr>
              <a:t>the</a:t>
            </a:r>
            <a:r>
              <a:rPr lang="sk-SK" dirty="0">
                <a:latin typeface="+mn-lt"/>
              </a:rPr>
              <a:t> level of </a:t>
            </a:r>
            <a:r>
              <a:rPr lang="sk-SK" dirty="0" err="1">
                <a:latin typeface="+mn-lt"/>
              </a:rPr>
              <a:t>service</a:t>
            </a:r>
            <a:r>
              <a:rPr lang="sk-SK" dirty="0">
                <a:latin typeface="+mn-lt"/>
              </a:rPr>
              <a:t> </a:t>
            </a:r>
            <a:r>
              <a:rPr lang="sk-SK" dirty="0" err="1">
                <a:latin typeface="+mn-lt"/>
              </a:rPr>
              <a:t>that</a:t>
            </a:r>
            <a:r>
              <a:rPr lang="sk-SK" dirty="0">
                <a:latin typeface="+mn-lt"/>
              </a:rPr>
              <a:t> </a:t>
            </a:r>
            <a:r>
              <a:rPr lang="sk-SK" dirty="0" err="1">
                <a:latin typeface="+mn-lt"/>
              </a:rPr>
              <a:t>the</a:t>
            </a:r>
            <a:r>
              <a:rPr lang="sk-SK" dirty="0">
                <a:latin typeface="+mn-lt"/>
              </a:rPr>
              <a:t> </a:t>
            </a:r>
            <a:r>
              <a:rPr lang="sk-SK" dirty="0" err="1">
                <a:latin typeface="+mn-lt"/>
              </a:rPr>
              <a:t>asset</a:t>
            </a:r>
            <a:r>
              <a:rPr lang="sk-SK" dirty="0">
                <a:latin typeface="+mn-lt"/>
              </a:rPr>
              <a:t> </a:t>
            </a:r>
            <a:r>
              <a:rPr lang="sk-SK" dirty="0" err="1">
                <a:latin typeface="+mn-lt"/>
              </a:rPr>
              <a:t>provides</a:t>
            </a:r>
            <a:r>
              <a:rPr lang="sk-SK" dirty="0">
                <a:latin typeface="+mn-lt"/>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357158" y="836712"/>
            <a:ext cx="7851648" cy="857256"/>
          </a:xfrm>
          <a:ln>
            <a:miter lim="800000"/>
            <a:headEnd/>
            <a:tailEnd/>
          </a:ln>
          <a:extLst/>
        </p:spPr>
        <p:txBody>
          <a:bodyPr>
            <a:noAutofit/>
          </a:bodyPr>
          <a:lstStyle/>
          <a:p>
            <a:pPr algn="l" eaLnBrk="1" fontAlgn="auto" hangingPunct="1">
              <a:spcAft>
                <a:spcPts val="0"/>
              </a:spcAft>
              <a:defRPr/>
            </a:pPr>
            <a:r>
              <a:rPr lang="sk-SK" sz="3200" b="1" dirty="0" smtClean="0">
                <a:solidFill>
                  <a:srgbClr val="FFC000"/>
                </a:solidFill>
              </a:rPr>
              <a:t>  </a:t>
            </a:r>
            <a:r>
              <a:rPr lang="sk-SK" sz="3200" b="1" dirty="0" err="1" smtClean="0">
                <a:solidFill>
                  <a:schemeClr val="accent2"/>
                </a:solidFill>
              </a:rPr>
              <a:t>I.Project</a:t>
            </a:r>
            <a:r>
              <a:rPr lang="sk-SK" sz="3200" b="1" dirty="0" smtClean="0">
                <a:solidFill>
                  <a:schemeClr val="accent2"/>
                </a:solidFill>
              </a:rPr>
              <a:t> management </a:t>
            </a:r>
            <a:r>
              <a:rPr lang="sk-SK" sz="3200" b="1" dirty="0" err="1" smtClean="0">
                <a:solidFill>
                  <a:schemeClr val="accent2"/>
                </a:solidFill>
              </a:rPr>
              <a:t>Definition</a:t>
            </a:r>
            <a:r>
              <a:rPr lang="sk-SK" sz="4400" dirty="0" smtClean="0">
                <a:solidFill>
                  <a:schemeClr val="tx1"/>
                </a:solidFill>
              </a:rPr>
              <a:t/>
            </a:r>
            <a:br>
              <a:rPr lang="sk-SK" sz="4400" dirty="0" smtClean="0">
                <a:solidFill>
                  <a:schemeClr val="tx1"/>
                </a:solidFill>
              </a:rPr>
            </a:br>
            <a:endParaRPr lang="sk-SK" sz="4400" dirty="0">
              <a:solidFill>
                <a:schemeClr val="tx1"/>
              </a:solidFill>
            </a:endParaRPr>
          </a:p>
        </p:txBody>
      </p:sp>
      <p:sp>
        <p:nvSpPr>
          <p:cNvPr id="14339" name="Podnadpis 4"/>
          <p:cNvSpPr>
            <a:spLocks noGrp="1"/>
          </p:cNvSpPr>
          <p:nvPr>
            <p:ph type="subTitle" idx="1"/>
          </p:nvPr>
        </p:nvSpPr>
        <p:spPr>
          <a:xfrm>
            <a:off x="357158" y="1340768"/>
            <a:ext cx="8143932" cy="5374380"/>
          </a:xfrm>
        </p:spPr>
        <p:txBody>
          <a:bodyPr>
            <a:normAutofit/>
          </a:bodyPr>
          <a:lstStyle/>
          <a:p>
            <a:pPr algn="just">
              <a:lnSpc>
                <a:spcPct val="80000"/>
              </a:lnSpc>
            </a:pPr>
            <a:r>
              <a:rPr lang="en-US" dirty="0"/>
              <a:t>Old forms of line management..... modern matrix organizational structures... to process </a:t>
            </a:r>
            <a:r>
              <a:rPr lang="en-US" dirty="0" smtClean="0"/>
              <a:t>management</a:t>
            </a:r>
            <a:r>
              <a:rPr lang="sk-SK" dirty="0" smtClean="0"/>
              <a:t> </a:t>
            </a:r>
          </a:p>
          <a:p>
            <a:pPr algn="just">
              <a:lnSpc>
                <a:spcPct val="80000"/>
              </a:lnSpc>
            </a:pPr>
            <a:r>
              <a:rPr lang="en-US" b="1" dirty="0" smtClean="0"/>
              <a:t>Philosophy</a:t>
            </a:r>
            <a:r>
              <a:rPr lang="en-US" dirty="0"/>
              <a:t>: </a:t>
            </a:r>
            <a:r>
              <a:rPr lang="en-US" dirty="0" smtClean="0"/>
              <a:t> </a:t>
            </a:r>
            <a:r>
              <a:rPr lang="en-US" dirty="0"/>
              <a:t>the search for optimal procedures/most advantageous/and means to achieve the goals of all project participants.</a:t>
            </a:r>
            <a:endParaRPr lang="sk-SK" dirty="0" smtClean="0"/>
          </a:p>
          <a:p>
            <a:pPr algn="just">
              <a:lnSpc>
                <a:spcPct val="80000"/>
              </a:lnSpc>
            </a:pPr>
            <a:r>
              <a:rPr lang="en-US" b="1" dirty="0" smtClean="0"/>
              <a:t>Project </a:t>
            </a:r>
            <a:r>
              <a:rPr lang="en-US" b="1" dirty="0"/>
              <a:t>management </a:t>
            </a:r>
            <a:r>
              <a:rPr lang="en-US" dirty="0"/>
              <a:t>is the </a:t>
            </a:r>
            <a:r>
              <a:rPr lang="sk-SK" dirty="0" err="1" smtClean="0"/>
              <a:t>system</a:t>
            </a:r>
            <a:r>
              <a:rPr lang="en-US" dirty="0" smtClean="0"/>
              <a:t> </a:t>
            </a:r>
            <a:r>
              <a:rPr lang="en-US" dirty="0"/>
              <a:t>of planning, organizing, and managing a project in order to achieve a </a:t>
            </a:r>
            <a:r>
              <a:rPr lang="en-US" dirty="0" smtClean="0"/>
              <a:t>defined goal</a:t>
            </a:r>
            <a:r>
              <a:rPr lang="sk-SK" dirty="0" smtClean="0"/>
              <a:t>s</a:t>
            </a:r>
            <a:r>
              <a:rPr lang="en-US" dirty="0"/>
              <a:t> </a:t>
            </a:r>
            <a:endParaRPr lang="sk-SK" dirty="0" smtClean="0"/>
          </a:p>
          <a:p>
            <a:pPr algn="just">
              <a:lnSpc>
                <a:spcPct val="80000"/>
              </a:lnSpc>
            </a:pPr>
            <a:r>
              <a:rPr lang="en-US" b="1" dirty="0"/>
              <a:t>Project management </a:t>
            </a:r>
            <a:r>
              <a:rPr lang="en-US" dirty="0"/>
              <a:t>generally includes activities related to the management of an object, service, or combination </a:t>
            </a:r>
            <a:r>
              <a:rPr lang="en-US" dirty="0" smtClean="0"/>
              <a:t>that </a:t>
            </a:r>
            <a:r>
              <a:rPr lang="en-US" dirty="0"/>
              <a:t>is to be created by the project. </a:t>
            </a:r>
            <a:r>
              <a:rPr lang="sk-SK" dirty="0" err="1" smtClean="0"/>
              <a:t>Construction</a:t>
            </a:r>
            <a:r>
              <a:rPr lang="en-US" dirty="0" smtClean="0"/>
              <a:t> </a:t>
            </a:r>
            <a:r>
              <a:rPr lang="en-US" dirty="0"/>
              <a:t>technologies and procedures are used with an emphasis on achieving the required level of quality of the project outputs. </a:t>
            </a:r>
            <a:r>
              <a:rPr lang="en-US" dirty="0" smtClean="0"/>
              <a:t>P</a:t>
            </a:r>
            <a:r>
              <a:rPr lang="sk-SK" dirty="0" smtClean="0"/>
              <a:t>M</a:t>
            </a:r>
            <a:r>
              <a:rPr lang="en-US" dirty="0" smtClean="0"/>
              <a:t> </a:t>
            </a:r>
            <a:r>
              <a:rPr lang="en-US" dirty="0"/>
              <a:t>is related to the management of costs and economic requirements for </a:t>
            </a:r>
            <a:r>
              <a:rPr lang="en-US" dirty="0" smtClean="0"/>
              <a:t>efficiency</a:t>
            </a:r>
            <a:r>
              <a:rPr lang="sk-SK" dirty="0" smtClean="0"/>
              <a:t>, </a:t>
            </a:r>
            <a:r>
              <a:rPr lang="en-US" dirty="0" smtClean="0"/>
              <a:t>communication </a:t>
            </a:r>
            <a:r>
              <a:rPr lang="en-US" dirty="0"/>
              <a:t>requirements between project </a:t>
            </a:r>
            <a:r>
              <a:rPr lang="en-US" dirty="0" smtClean="0"/>
              <a:t>participants</a:t>
            </a:r>
            <a:r>
              <a:rPr lang="sk-SK" dirty="0" smtClean="0"/>
              <a:t>, </a:t>
            </a:r>
            <a:r>
              <a:rPr lang="en-US" dirty="0" smtClean="0"/>
              <a:t>building </a:t>
            </a:r>
            <a:r>
              <a:rPr lang="en-US" dirty="0"/>
              <a:t>interpersonal relationships.</a:t>
            </a:r>
            <a:endParaRPr lang="sk-SK" dirty="0" smtClean="0"/>
          </a:p>
          <a:p>
            <a:pPr algn="just">
              <a:lnSpc>
                <a:spcPct val="80000"/>
              </a:lnSpc>
            </a:pPr>
            <a:r>
              <a:rPr lang="en-US" b="1" dirty="0" smtClean="0"/>
              <a:t>Project </a:t>
            </a:r>
            <a:r>
              <a:rPr lang="en-US" b="1" dirty="0"/>
              <a:t>management </a:t>
            </a:r>
            <a:r>
              <a:rPr lang="sk-SK" b="1" dirty="0" smtClean="0"/>
              <a:t>- </a:t>
            </a:r>
            <a:r>
              <a:rPr lang="en-US" b="1" dirty="0" smtClean="0"/>
              <a:t>differs </a:t>
            </a:r>
            <a:r>
              <a:rPr lang="en-US" dirty="0"/>
              <a:t>from the usual form of operational management .... in its </a:t>
            </a:r>
            <a:r>
              <a:rPr lang="en-US" dirty="0">
                <a:solidFill>
                  <a:schemeClr val="accent2"/>
                </a:solidFill>
              </a:rPr>
              <a:t>temporality</a:t>
            </a:r>
            <a:r>
              <a:rPr lang="en-US" dirty="0"/>
              <a:t> and in the </a:t>
            </a:r>
            <a:r>
              <a:rPr lang="en-US" dirty="0">
                <a:solidFill>
                  <a:schemeClr val="accent2"/>
                </a:solidFill>
              </a:rPr>
              <a:t>allocation</a:t>
            </a:r>
            <a:r>
              <a:rPr lang="en-US" dirty="0"/>
              <a:t> of resources for its implementation. When the project objectives are </a:t>
            </a:r>
            <a:r>
              <a:rPr lang="en-US" dirty="0">
                <a:solidFill>
                  <a:schemeClr val="accent2"/>
                </a:solidFill>
              </a:rPr>
              <a:t>achieved</a:t>
            </a:r>
            <a:r>
              <a:rPr lang="en-US" dirty="0"/>
              <a:t>, the project</a:t>
            </a:r>
            <a:r>
              <a:rPr lang="en-US" dirty="0">
                <a:solidFill>
                  <a:schemeClr val="accent2"/>
                </a:solidFill>
              </a:rPr>
              <a:t> ends. </a:t>
            </a:r>
            <a:r>
              <a:rPr lang="en-US" dirty="0"/>
              <a:t>Labor, financial or technological resources are planned and allocated for the project according to its planned needs, and after its completion, these resources are consumed or transferred to other projects</a:t>
            </a:r>
            <a:r>
              <a:rPr lang="en-US" dirty="0" smtClean="0"/>
              <a:t>.</a:t>
            </a:r>
            <a:r>
              <a:rPr lang="sk-SK" dirty="0" smtClean="0"/>
              <a:t> </a:t>
            </a:r>
          </a:p>
          <a:p>
            <a:pPr algn="just">
              <a:lnSpc>
                <a:spcPct val="80000"/>
              </a:lnSpc>
            </a:pPr>
            <a:endParaRPr lang="sk-SK" dirty="0"/>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8</a:t>
            </a:fld>
            <a:endParaRPr lang="sk-SK"/>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80</a:t>
            </a:fld>
            <a:endParaRPr lang="sk-SK"/>
          </a:p>
        </p:txBody>
      </p:sp>
      <p:sp>
        <p:nvSpPr>
          <p:cNvPr id="4" name="Obdĺžnik 3"/>
          <p:cNvSpPr/>
          <p:nvPr/>
        </p:nvSpPr>
        <p:spPr>
          <a:xfrm>
            <a:off x="251520" y="58847"/>
            <a:ext cx="8712968" cy="3354765"/>
          </a:xfrm>
          <a:prstGeom prst="rect">
            <a:avLst/>
          </a:prstGeom>
        </p:spPr>
        <p:txBody>
          <a:bodyPr wrap="square">
            <a:spAutoFit/>
          </a:bodyPr>
          <a:lstStyle/>
          <a:p>
            <a:endParaRPr lang="sk-SK" altLang="sk-SK" dirty="0" smtClean="0">
              <a:effectLst>
                <a:outerShdw blurRad="38100" dist="38100" dir="2700000" algn="tl">
                  <a:srgbClr val="000000">
                    <a:alpha val="43137"/>
                  </a:srgbClr>
                </a:outerShdw>
              </a:effectLst>
              <a:latin typeface="+mj-lt"/>
              <a:cs typeface="Times New Roman" pitchFamily="18" charset="0"/>
            </a:endParaRPr>
          </a:p>
          <a:p>
            <a:r>
              <a:rPr lang="en-US" altLang="sk-SK" dirty="0" smtClean="0">
                <a:solidFill>
                  <a:schemeClr val="accent4"/>
                </a:solidFill>
                <a:effectLst>
                  <a:outerShdw blurRad="38100" dist="38100" dir="2700000" algn="tl">
                    <a:srgbClr val="000000">
                      <a:alpha val="43137"/>
                    </a:srgbClr>
                  </a:outerShdw>
                </a:effectLst>
                <a:latin typeface="+mj-lt"/>
                <a:cs typeface="Times New Roman" pitchFamily="18" charset="0"/>
              </a:rPr>
              <a:t>Infrastructure assets</a:t>
            </a:r>
            <a:r>
              <a:rPr lang="sk-SK" altLang="sk-SK" dirty="0" smtClean="0">
                <a:solidFill>
                  <a:schemeClr val="accent4"/>
                </a:solidFill>
                <a:effectLst>
                  <a:outerShdw blurRad="38100" dist="38100" dir="2700000" algn="tl">
                    <a:srgbClr val="000000">
                      <a:alpha val="43137"/>
                    </a:srgbClr>
                  </a:outerShdw>
                </a:effectLst>
                <a:latin typeface="+mj-lt"/>
                <a:cs typeface="Times New Roman" pitchFamily="18" charset="0"/>
              </a:rPr>
              <a:t>:</a:t>
            </a:r>
          </a:p>
          <a:p>
            <a:endParaRPr lang="sk-SK" altLang="sk-SK" dirty="0">
              <a:effectLst>
                <a:outerShdw blurRad="38100" dist="38100" dir="2700000" algn="tl">
                  <a:srgbClr val="000000">
                    <a:alpha val="43137"/>
                  </a:srgbClr>
                </a:outerShdw>
              </a:effectLst>
              <a:latin typeface="+mj-lt"/>
              <a:cs typeface="Times New Roman" pitchFamily="18" charset="0"/>
            </a:endParaRPr>
          </a:p>
          <a:p>
            <a:r>
              <a:rPr lang="en-US" altLang="sk-SK" dirty="0" smtClean="0">
                <a:effectLst>
                  <a:outerShdw blurRad="38100" dist="38100" dir="2700000" algn="tl">
                    <a:srgbClr val="000000">
                      <a:alpha val="43137"/>
                    </a:srgbClr>
                  </a:outerShdw>
                </a:effectLst>
                <a:latin typeface="+mj-lt"/>
                <a:cs typeface="Times New Roman" pitchFamily="18" charset="0"/>
              </a:rPr>
              <a:t>Roads</a:t>
            </a:r>
            <a:r>
              <a:rPr lang="sk-SK" altLang="sk-SK" dirty="0" smtClean="0">
                <a:effectLst>
                  <a:outerShdw blurRad="38100" dist="38100" dir="2700000" algn="tl">
                    <a:srgbClr val="000000">
                      <a:alpha val="43137"/>
                    </a:srgbClr>
                  </a:outerShdw>
                </a:effectLst>
                <a:latin typeface="+mj-lt"/>
                <a:cs typeface="Times New Roman" pitchFamily="18" charset="0"/>
              </a:rPr>
              <a:t>, </a:t>
            </a:r>
            <a:r>
              <a:rPr lang="en-US" altLang="sk-SK" dirty="0" smtClean="0">
                <a:effectLst>
                  <a:outerShdw blurRad="38100" dist="38100" dir="2700000" algn="tl">
                    <a:srgbClr val="000000">
                      <a:alpha val="43137"/>
                    </a:srgbClr>
                  </a:outerShdw>
                </a:effectLst>
                <a:latin typeface="+mj-lt"/>
                <a:cs typeface="Times New Roman" pitchFamily="18" charset="0"/>
              </a:rPr>
              <a:t>Buildings</a:t>
            </a:r>
            <a:r>
              <a:rPr lang="sk-SK" altLang="sk-SK" dirty="0" smtClean="0">
                <a:effectLst>
                  <a:outerShdw blurRad="38100" dist="38100" dir="2700000" algn="tl">
                    <a:srgbClr val="000000">
                      <a:alpha val="43137"/>
                    </a:srgbClr>
                  </a:outerShdw>
                </a:effectLst>
                <a:latin typeface="+mj-lt"/>
                <a:cs typeface="Times New Roman" pitchFamily="18" charset="0"/>
              </a:rPr>
              <a:t>, </a:t>
            </a:r>
            <a:r>
              <a:rPr lang="en-US" altLang="sk-SK" dirty="0" smtClean="0">
                <a:effectLst>
                  <a:outerShdw blurRad="38100" dist="38100" dir="2700000" algn="tl">
                    <a:srgbClr val="000000">
                      <a:alpha val="43137"/>
                    </a:srgbClr>
                  </a:outerShdw>
                </a:effectLst>
                <a:latin typeface="+mj-lt"/>
                <a:cs typeface="Times New Roman" pitchFamily="18" charset="0"/>
              </a:rPr>
              <a:t>Tunnels</a:t>
            </a:r>
            <a:r>
              <a:rPr lang="sk-SK" altLang="sk-SK" dirty="0" smtClean="0">
                <a:effectLst>
                  <a:outerShdw blurRad="38100" dist="38100" dir="2700000" algn="tl">
                    <a:srgbClr val="000000">
                      <a:alpha val="43137"/>
                    </a:srgbClr>
                  </a:outerShdw>
                </a:effectLst>
                <a:latin typeface="+mj-lt"/>
                <a:cs typeface="Times New Roman" pitchFamily="18" charset="0"/>
              </a:rPr>
              <a:t>, </a:t>
            </a:r>
            <a:r>
              <a:rPr lang="en-US" altLang="sk-SK" dirty="0" smtClean="0">
                <a:effectLst>
                  <a:outerShdw blurRad="38100" dist="38100" dir="2700000" algn="tl">
                    <a:srgbClr val="000000">
                      <a:alpha val="43137"/>
                    </a:srgbClr>
                  </a:outerShdw>
                </a:effectLst>
                <a:latin typeface="+mj-lt"/>
                <a:cs typeface="Times New Roman" pitchFamily="18" charset="0"/>
              </a:rPr>
              <a:t>Technical </a:t>
            </a:r>
            <a:r>
              <a:rPr lang="en-US" altLang="sk-SK" dirty="0">
                <a:effectLst>
                  <a:outerShdw blurRad="38100" dist="38100" dir="2700000" algn="tl">
                    <a:srgbClr val="000000">
                      <a:alpha val="43137"/>
                    </a:srgbClr>
                  </a:outerShdw>
                </a:effectLst>
                <a:latin typeface="+mj-lt"/>
                <a:cs typeface="Times New Roman" pitchFamily="18" charset="0"/>
              </a:rPr>
              <a:t>equipment (protective devices, signaling devices, lighting devices, barriers, shock absorbers</a:t>
            </a:r>
            <a:r>
              <a:rPr lang="en-US" altLang="sk-SK" dirty="0" smtClean="0">
                <a:effectLst>
                  <a:outerShdw blurRad="38100" dist="38100" dir="2700000" algn="tl">
                    <a:srgbClr val="000000">
                      <a:alpha val="43137"/>
                    </a:srgbClr>
                  </a:outerShdw>
                </a:effectLst>
                <a:latin typeface="+mj-lt"/>
                <a:cs typeface="Times New Roman" pitchFamily="18" charset="0"/>
              </a:rPr>
              <a:t>,</a:t>
            </a:r>
            <a:r>
              <a:rPr lang="sk-SK" altLang="sk-SK" dirty="0" smtClean="0">
                <a:effectLst>
                  <a:outerShdw blurRad="38100" dist="38100" dir="2700000" algn="tl">
                    <a:srgbClr val="000000">
                      <a:alpha val="43137"/>
                    </a:srgbClr>
                  </a:outerShdw>
                </a:effectLst>
                <a:latin typeface="+mj-lt"/>
                <a:cs typeface="Times New Roman" pitchFamily="18" charset="0"/>
              </a:rPr>
              <a:t> </a:t>
            </a:r>
            <a:r>
              <a:rPr lang="en-US" altLang="sk-SK" dirty="0" smtClean="0">
                <a:effectLst>
                  <a:outerShdw blurRad="38100" dist="38100" dir="2700000" algn="tl">
                    <a:srgbClr val="000000">
                      <a:alpha val="43137"/>
                    </a:srgbClr>
                  </a:outerShdw>
                </a:effectLst>
                <a:latin typeface="+mj-lt"/>
                <a:cs typeface="Times New Roman" pitchFamily="18" charset="0"/>
              </a:rPr>
              <a:t>electronic </a:t>
            </a:r>
            <a:r>
              <a:rPr lang="en-US" altLang="sk-SK" dirty="0">
                <a:effectLst>
                  <a:outerShdw blurRad="38100" dist="38100" dir="2700000" algn="tl">
                    <a:srgbClr val="000000">
                      <a:alpha val="43137"/>
                    </a:srgbClr>
                  </a:outerShdw>
                </a:effectLst>
                <a:latin typeface="+mj-lt"/>
                <a:cs typeface="Times New Roman" pitchFamily="18" charset="0"/>
              </a:rPr>
              <a:t>radar and monitoring devices, operating devices, etc</a:t>
            </a:r>
            <a:r>
              <a:rPr lang="en-US" altLang="sk-SK" dirty="0" smtClean="0">
                <a:effectLst>
                  <a:outerShdw blurRad="38100" dist="38100" dir="2700000" algn="tl">
                    <a:srgbClr val="000000">
                      <a:alpha val="43137"/>
                    </a:srgbClr>
                  </a:outerShdw>
                </a:effectLst>
                <a:latin typeface="+mj-lt"/>
                <a:cs typeface="Times New Roman" pitchFamily="18" charset="0"/>
              </a:rPr>
              <a:t>.)</a:t>
            </a:r>
            <a:endParaRPr lang="sk-SK" altLang="sk-SK" dirty="0" smtClean="0">
              <a:effectLst>
                <a:outerShdw blurRad="38100" dist="38100" dir="2700000" algn="tl">
                  <a:srgbClr val="000000">
                    <a:alpha val="43137"/>
                  </a:srgbClr>
                </a:outerShdw>
              </a:effectLst>
              <a:latin typeface="+mj-lt"/>
              <a:cs typeface="Times New Roman" pitchFamily="18" charset="0"/>
            </a:endParaRPr>
          </a:p>
          <a:p>
            <a:endParaRPr lang="sk-SK" altLang="sk-SK" dirty="0">
              <a:effectLst>
                <a:outerShdw blurRad="38100" dist="38100" dir="2700000" algn="tl">
                  <a:srgbClr val="000000">
                    <a:alpha val="43137"/>
                  </a:srgbClr>
                </a:outerShdw>
              </a:effectLst>
              <a:latin typeface="+mj-lt"/>
              <a:cs typeface="Times New Roman" pitchFamily="18" charset="0"/>
            </a:endParaRPr>
          </a:p>
          <a:p>
            <a:r>
              <a:rPr lang="en-US" altLang="sk-SK" sz="1600" dirty="0" smtClean="0">
                <a:solidFill>
                  <a:schemeClr val="accent4"/>
                </a:solidFill>
                <a:effectLst>
                  <a:outerShdw blurRad="38100" dist="38100" dir="2700000" algn="tl">
                    <a:srgbClr val="000000">
                      <a:alpha val="43137"/>
                    </a:srgbClr>
                  </a:outerShdw>
                </a:effectLst>
                <a:latin typeface="+mj-lt"/>
                <a:cs typeface="Times New Roman" pitchFamily="18" charset="0"/>
              </a:rPr>
              <a:t>Other assets</a:t>
            </a:r>
            <a:r>
              <a:rPr lang="sk-SK" altLang="sk-SK" sz="1600" dirty="0" smtClean="0">
                <a:solidFill>
                  <a:schemeClr val="accent4"/>
                </a:solidFill>
                <a:effectLst>
                  <a:outerShdw blurRad="38100" dist="38100" dir="2700000" algn="tl">
                    <a:srgbClr val="000000">
                      <a:alpha val="43137"/>
                    </a:srgbClr>
                  </a:outerShdw>
                </a:effectLst>
                <a:latin typeface="+mj-lt"/>
                <a:cs typeface="Times New Roman" pitchFamily="18" charset="0"/>
              </a:rPr>
              <a:t>: </a:t>
            </a:r>
          </a:p>
          <a:p>
            <a:endParaRPr lang="sk-SK" altLang="sk-SK" sz="1600" dirty="0">
              <a:solidFill>
                <a:schemeClr val="accent4"/>
              </a:solidFill>
              <a:effectLst>
                <a:outerShdw blurRad="38100" dist="38100" dir="2700000" algn="tl">
                  <a:srgbClr val="000000">
                    <a:alpha val="43137"/>
                  </a:srgbClr>
                </a:outerShdw>
              </a:effectLst>
              <a:latin typeface="+mj-lt"/>
              <a:cs typeface="Times New Roman" pitchFamily="18" charset="0"/>
            </a:endParaRPr>
          </a:p>
          <a:p>
            <a:r>
              <a:rPr lang="en-US" altLang="sk-SK" dirty="0" smtClean="0">
                <a:effectLst>
                  <a:outerShdw blurRad="38100" dist="38100" dir="2700000" algn="tl">
                    <a:srgbClr val="000000">
                      <a:alpha val="43137"/>
                    </a:srgbClr>
                  </a:outerShdw>
                </a:effectLst>
                <a:latin typeface="+mj-lt"/>
                <a:cs typeface="Times New Roman" pitchFamily="18" charset="0"/>
              </a:rPr>
              <a:t>Construction </a:t>
            </a:r>
            <a:r>
              <a:rPr lang="en-US" altLang="sk-SK" dirty="0">
                <a:effectLst>
                  <a:outerShdw blurRad="38100" dist="38100" dir="2700000" algn="tl">
                    <a:srgbClr val="000000">
                      <a:alpha val="43137"/>
                    </a:srgbClr>
                  </a:outerShdw>
                </a:effectLst>
                <a:latin typeface="+mj-lt"/>
                <a:cs typeface="Times New Roman" pitchFamily="18" charset="0"/>
              </a:rPr>
              <a:t>and maintenance </a:t>
            </a:r>
            <a:r>
              <a:rPr lang="en-US" altLang="sk-SK" dirty="0" err="1">
                <a:effectLst>
                  <a:outerShdw blurRad="38100" dist="38100" dir="2700000" algn="tl">
                    <a:srgbClr val="000000">
                      <a:alpha val="43137"/>
                    </a:srgbClr>
                  </a:outerShdw>
                </a:effectLst>
                <a:latin typeface="+mj-lt"/>
                <a:cs typeface="Times New Roman" pitchFamily="18" charset="0"/>
              </a:rPr>
              <a:t>equipmentVehiclesReal</a:t>
            </a:r>
            <a:r>
              <a:rPr lang="en-US" altLang="sk-SK" dirty="0">
                <a:effectLst>
                  <a:outerShdw blurRad="38100" dist="38100" dir="2700000" algn="tl">
                    <a:srgbClr val="000000">
                      <a:alpha val="43137"/>
                    </a:srgbClr>
                  </a:outerShdw>
                </a:effectLst>
                <a:latin typeface="+mj-lt"/>
                <a:cs typeface="Times New Roman" pitchFamily="18" charset="0"/>
              </a:rPr>
              <a:t> estate (buildings, property, road and roadside facilities)</a:t>
            </a:r>
            <a:r>
              <a:rPr lang="en-US" altLang="sk-SK" dirty="0" err="1">
                <a:effectLst>
                  <a:outerShdw blurRad="38100" dist="38100" dir="2700000" algn="tl">
                    <a:srgbClr val="000000">
                      <a:alpha val="43137"/>
                    </a:srgbClr>
                  </a:outerShdw>
                </a:effectLst>
                <a:latin typeface="+mj-lt"/>
                <a:cs typeface="Times New Roman" pitchFamily="18" charset="0"/>
              </a:rPr>
              <a:t>MaterialsHuman</a:t>
            </a:r>
            <a:r>
              <a:rPr lang="en-US" altLang="sk-SK" dirty="0">
                <a:effectLst>
                  <a:outerShdw blurRad="38100" dist="38100" dir="2700000" algn="tl">
                    <a:srgbClr val="000000">
                      <a:alpha val="43137"/>
                    </a:srgbClr>
                  </a:outerShdw>
                </a:effectLst>
                <a:latin typeface="+mj-lt"/>
                <a:cs typeface="Times New Roman" pitchFamily="18" charset="0"/>
              </a:rPr>
              <a:t> </a:t>
            </a:r>
            <a:r>
              <a:rPr lang="en-US" altLang="sk-SK" dirty="0" err="1">
                <a:effectLst>
                  <a:outerShdw blurRad="38100" dist="38100" dir="2700000" algn="tl">
                    <a:srgbClr val="000000">
                      <a:alpha val="43137"/>
                    </a:srgbClr>
                  </a:outerShdw>
                </a:effectLst>
                <a:latin typeface="+mj-lt"/>
                <a:cs typeface="Times New Roman" pitchFamily="18" charset="0"/>
              </a:rPr>
              <a:t>resourcesCompany</a:t>
            </a:r>
            <a:r>
              <a:rPr lang="en-US" altLang="sk-SK" dirty="0">
                <a:effectLst>
                  <a:outerShdw blurRad="38100" dist="38100" dir="2700000" algn="tl">
                    <a:srgbClr val="000000">
                      <a:alpha val="43137"/>
                    </a:srgbClr>
                  </a:outerShdw>
                </a:effectLst>
                <a:latin typeface="+mj-lt"/>
                <a:cs typeface="Times New Roman" pitchFamily="18" charset="0"/>
              </a:rPr>
              <a:t> (organization) data and </a:t>
            </a:r>
            <a:r>
              <a:rPr lang="en-US" altLang="sk-SK" dirty="0" err="1">
                <a:effectLst>
                  <a:outerShdw blurRad="38100" dist="38100" dir="2700000" algn="tl">
                    <a:srgbClr val="000000">
                      <a:alpha val="43137"/>
                    </a:srgbClr>
                  </a:outerShdw>
                </a:effectLst>
                <a:latin typeface="+mj-lt"/>
                <a:cs typeface="Times New Roman" pitchFamily="18" charset="0"/>
              </a:rPr>
              <a:t>informationEarth</a:t>
            </a:r>
            <a:r>
              <a:rPr lang="en-US" altLang="sk-SK" dirty="0">
                <a:effectLst>
                  <a:outerShdw blurRad="38100" dist="38100" dir="2700000" algn="tl">
                    <a:srgbClr val="000000">
                      <a:alpha val="43137"/>
                    </a:srgbClr>
                  </a:outerShdw>
                </a:effectLst>
                <a:latin typeface="+mj-lt"/>
                <a:cs typeface="Times New Roman" pitchFamily="18" charset="0"/>
              </a:rPr>
              <a:t> and pipeline transportation equipment and devices</a:t>
            </a:r>
            <a:endParaRPr lang="en-US" altLang="sk-SK" dirty="0" smtClean="0">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81</a:t>
            </a:fld>
            <a:endParaRPr lang="sk-SK"/>
          </a:p>
        </p:txBody>
      </p:sp>
      <p:sp>
        <p:nvSpPr>
          <p:cNvPr id="4" name="Obdĺžnik 3"/>
          <p:cNvSpPr/>
          <p:nvPr/>
        </p:nvSpPr>
        <p:spPr>
          <a:xfrm>
            <a:off x="179512" y="332656"/>
            <a:ext cx="8424936" cy="5355312"/>
          </a:xfrm>
          <a:prstGeom prst="rect">
            <a:avLst/>
          </a:prstGeom>
        </p:spPr>
        <p:txBody>
          <a:bodyPr wrap="square">
            <a:spAutoFit/>
          </a:bodyPr>
          <a:lstStyle/>
          <a:p>
            <a:pPr>
              <a:defRPr/>
            </a:pPr>
            <a:r>
              <a:rPr lang="en-US" altLang="sk-SK" b="1" dirty="0"/>
              <a:t>It is necessary to evaluate assets based on their definition from three perspectives</a:t>
            </a:r>
            <a:r>
              <a:rPr lang="en-US" altLang="sk-SK" b="1" dirty="0" smtClean="0"/>
              <a:t>:</a:t>
            </a:r>
            <a:endParaRPr lang="sk-SK" altLang="sk-SK" b="1" dirty="0" smtClean="0"/>
          </a:p>
          <a:p>
            <a:pPr>
              <a:defRPr/>
            </a:pPr>
            <a:endParaRPr lang="sk-SK" altLang="sk-SK" b="1" dirty="0" smtClean="0"/>
          </a:p>
          <a:p>
            <a:pPr>
              <a:defRPr/>
            </a:pPr>
            <a:r>
              <a:rPr lang="sk-SK" altLang="sk-SK" b="1" dirty="0" smtClean="0">
                <a:solidFill>
                  <a:schemeClr val="accent2"/>
                </a:solidFill>
              </a:rPr>
              <a:t>1. </a:t>
            </a:r>
            <a:r>
              <a:rPr lang="en-US" altLang="sk-SK" b="1" dirty="0" smtClean="0">
                <a:solidFill>
                  <a:schemeClr val="accent2"/>
                </a:solidFill>
              </a:rPr>
              <a:t>Community </a:t>
            </a:r>
            <a:r>
              <a:rPr lang="en-US" altLang="sk-SK" b="1" dirty="0">
                <a:solidFill>
                  <a:schemeClr val="accent2"/>
                </a:solidFill>
              </a:rPr>
              <a:t>Benefits </a:t>
            </a:r>
            <a:r>
              <a:rPr lang="en-US" altLang="sk-SK" b="1" dirty="0" smtClean="0">
                <a:solidFill>
                  <a:schemeClr val="accent2"/>
                </a:solidFill>
              </a:rPr>
              <a:t>–</a:t>
            </a:r>
            <a:r>
              <a:rPr lang="sk-SK" altLang="sk-SK" b="1" dirty="0" smtClean="0">
                <a:solidFill>
                  <a:schemeClr val="accent2"/>
                </a:solidFill>
              </a:rPr>
              <a:t> </a:t>
            </a:r>
            <a:r>
              <a:rPr lang="en-US" altLang="sk-SK" b="1" dirty="0" smtClean="0">
                <a:solidFill>
                  <a:schemeClr val="accent2"/>
                </a:solidFill>
              </a:rPr>
              <a:t>performance</a:t>
            </a:r>
            <a:endParaRPr lang="sk-SK" altLang="sk-SK" b="1" dirty="0" smtClean="0">
              <a:solidFill>
                <a:schemeClr val="accent2"/>
              </a:solidFill>
            </a:endParaRPr>
          </a:p>
          <a:p>
            <a:pPr>
              <a:defRPr/>
            </a:pPr>
            <a:r>
              <a:rPr lang="sk-SK" altLang="sk-SK" b="1" dirty="0" smtClean="0">
                <a:solidFill>
                  <a:schemeClr val="accent2"/>
                </a:solidFill>
              </a:rPr>
              <a:t>2.</a:t>
            </a:r>
            <a:r>
              <a:rPr lang="en-US" altLang="sk-SK" b="1" dirty="0" smtClean="0">
                <a:solidFill>
                  <a:schemeClr val="accent2"/>
                </a:solidFill>
              </a:rPr>
              <a:t> </a:t>
            </a:r>
            <a:r>
              <a:rPr lang="en-US" altLang="sk-SK" b="1" dirty="0">
                <a:solidFill>
                  <a:schemeClr val="accent2"/>
                </a:solidFill>
              </a:rPr>
              <a:t>Road System Performance </a:t>
            </a:r>
            <a:r>
              <a:rPr lang="en-US" altLang="sk-SK" b="1" dirty="0" smtClean="0">
                <a:solidFill>
                  <a:schemeClr val="accent2"/>
                </a:solidFill>
              </a:rPr>
              <a:t>–performance</a:t>
            </a:r>
            <a:endParaRPr lang="sk-SK" altLang="sk-SK" b="1" dirty="0" smtClean="0">
              <a:solidFill>
                <a:schemeClr val="accent2"/>
              </a:solidFill>
            </a:endParaRPr>
          </a:p>
          <a:p>
            <a:pPr>
              <a:defRPr/>
            </a:pPr>
            <a:r>
              <a:rPr lang="sk-SK" altLang="sk-SK" b="1" dirty="0" smtClean="0">
                <a:solidFill>
                  <a:schemeClr val="accent2"/>
                </a:solidFill>
              </a:rPr>
              <a:t>3. </a:t>
            </a:r>
            <a:r>
              <a:rPr lang="en-US" altLang="sk-SK" b="1" dirty="0" smtClean="0">
                <a:solidFill>
                  <a:schemeClr val="accent2"/>
                </a:solidFill>
              </a:rPr>
              <a:t>Asset Condition</a:t>
            </a:r>
            <a:endParaRPr lang="sk-SK" altLang="sk-SK" b="1" dirty="0" smtClean="0">
              <a:solidFill>
                <a:schemeClr val="accent2"/>
              </a:solidFill>
            </a:endParaRPr>
          </a:p>
          <a:p>
            <a:pPr>
              <a:defRPr/>
            </a:pPr>
            <a:endParaRPr lang="sk-SK" altLang="sk-SK" b="1" dirty="0" smtClean="0">
              <a:solidFill>
                <a:schemeClr val="accent2"/>
              </a:solidFill>
            </a:endParaRPr>
          </a:p>
          <a:p>
            <a:pPr marL="342900" indent="-342900">
              <a:buAutoNum type="arabicPeriod"/>
              <a:defRPr/>
            </a:pPr>
            <a:r>
              <a:rPr lang="en-US" altLang="sk-SK" dirty="0" smtClean="0">
                <a:solidFill>
                  <a:schemeClr val="accent2"/>
                </a:solidFill>
              </a:rPr>
              <a:t>Community </a:t>
            </a:r>
            <a:r>
              <a:rPr lang="en-US" altLang="sk-SK" dirty="0">
                <a:solidFill>
                  <a:schemeClr val="accent2"/>
                </a:solidFill>
              </a:rPr>
              <a:t>Benefits </a:t>
            </a:r>
            <a:r>
              <a:rPr lang="en-US" altLang="sk-SK" dirty="0"/>
              <a:t>consists of ensuring transport service to the population, security forces, the supply of available clientele, development of the territory and environmental protection</a:t>
            </a:r>
            <a:r>
              <a:rPr lang="en-US" altLang="sk-SK" dirty="0" smtClean="0"/>
              <a:t>.</a:t>
            </a:r>
            <a:endParaRPr lang="sk-SK" altLang="sk-SK" dirty="0" smtClean="0"/>
          </a:p>
          <a:p>
            <a:pPr marL="342900" indent="-342900">
              <a:buAutoNum type="arabicPeriod"/>
              <a:defRPr/>
            </a:pPr>
            <a:r>
              <a:rPr lang="en-US" altLang="sk-SK" dirty="0" smtClean="0">
                <a:solidFill>
                  <a:schemeClr val="accent2"/>
                </a:solidFill>
              </a:rPr>
              <a:t> </a:t>
            </a:r>
            <a:r>
              <a:rPr lang="en-US" altLang="sk-SK" dirty="0">
                <a:solidFill>
                  <a:schemeClr val="accent2"/>
                </a:solidFill>
              </a:rPr>
              <a:t>Road System Performance </a:t>
            </a:r>
            <a:r>
              <a:rPr lang="en-US" altLang="sk-SK" dirty="0"/>
              <a:t>consists mainly of ensuring a sufficient category of CK, its directional and elevation guidance so that it meets the requirements arising from the intensity of road traffic and its smooth and safe traffic</a:t>
            </a:r>
            <a:r>
              <a:rPr lang="en-US" altLang="sk-SK" dirty="0" smtClean="0">
                <a:solidFill>
                  <a:schemeClr val="accent2"/>
                </a:solidFill>
              </a:rPr>
              <a:t>.</a:t>
            </a:r>
            <a:endParaRPr lang="sk-SK" altLang="sk-SK" dirty="0" smtClean="0">
              <a:solidFill>
                <a:schemeClr val="accent2"/>
              </a:solidFill>
            </a:endParaRPr>
          </a:p>
          <a:p>
            <a:pPr marL="342900" indent="-342900">
              <a:buAutoNum type="arabicPeriod"/>
              <a:defRPr/>
            </a:pPr>
            <a:r>
              <a:rPr lang="en-US" altLang="sk-SK" dirty="0" smtClean="0">
                <a:solidFill>
                  <a:schemeClr val="accent2"/>
                </a:solidFill>
              </a:rPr>
              <a:t>Asset </a:t>
            </a:r>
            <a:r>
              <a:rPr lang="en-US" altLang="sk-SK" dirty="0">
                <a:solidFill>
                  <a:schemeClr val="accent2"/>
                </a:solidFill>
              </a:rPr>
              <a:t>Condition is evaluated by</a:t>
            </a:r>
            <a:r>
              <a:rPr lang="en-US" altLang="sk-SK" dirty="0" smtClean="0">
                <a:solidFill>
                  <a:schemeClr val="accent2"/>
                </a:solidFill>
              </a:rPr>
              <a:t>:</a:t>
            </a:r>
            <a:endParaRPr lang="sk-SK" altLang="sk-SK" dirty="0" smtClean="0">
              <a:solidFill>
                <a:schemeClr val="accent2"/>
              </a:solidFill>
            </a:endParaRPr>
          </a:p>
          <a:p>
            <a:pPr>
              <a:defRPr/>
            </a:pPr>
            <a:r>
              <a:rPr lang="sk-SK" altLang="sk-SK" dirty="0">
                <a:solidFill>
                  <a:schemeClr val="accent2"/>
                </a:solidFill>
              </a:rPr>
              <a:t> </a:t>
            </a:r>
            <a:r>
              <a:rPr lang="sk-SK" altLang="sk-SK" dirty="0" smtClean="0">
                <a:solidFill>
                  <a:schemeClr val="accent2"/>
                </a:solidFill>
              </a:rPr>
              <a:t>  </a:t>
            </a:r>
            <a:r>
              <a:rPr lang="en-US" altLang="sk-SK" dirty="0" smtClean="0">
                <a:solidFill>
                  <a:schemeClr val="accent2"/>
                </a:solidFill>
              </a:rPr>
              <a:t> </a:t>
            </a:r>
            <a:r>
              <a:rPr lang="sk-SK" altLang="sk-SK" dirty="0" smtClean="0">
                <a:solidFill>
                  <a:schemeClr val="accent2"/>
                </a:solidFill>
              </a:rPr>
              <a:t> </a:t>
            </a:r>
            <a:r>
              <a:rPr lang="en-US" altLang="sk-SK" dirty="0" smtClean="0">
                <a:solidFill>
                  <a:schemeClr val="accent2"/>
                </a:solidFill>
              </a:rPr>
              <a:t>1</a:t>
            </a:r>
            <a:r>
              <a:rPr lang="en-US" altLang="sk-SK" dirty="0">
                <a:solidFill>
                  <a:schemeClr val="accent2"/>
                </a:solidFill>
              </a:rPr>
              <a:t>. operational capability /user value</a:t>
            </a:r>
            <a:r>
              <a:rPr lang="en-US" altLang="sk-SK" dirty="0" smtClean="0">
                <a:solidFill>
                  <a:schemeClr val="accent2"/>
                </a:solidFill>
              </a:rPr>
              <a:t>/</a:t>
            </a:r>
            <a:endParaRPr lang="sk-SK" altLang="sk-SK" dirty="0" smtClean="0">
              <a:solidFill>
                <a:schemeClr val="accent2"/>
              </a:solidFill>
            </a:endParaRPr>
          </a:p>
          <a:p>
            <a:pPr>
              <a:defRPr/>
            </a:pPr>
            <a:r>
              <a:rPr lang="sk-SK" altLang="sk-SK" dirty="0">
                <a:solidFill>
                  <a:schemeClr val="accent2"/>
                </a:solidFill>
              </a:rPr>
              <a:t> </a:t>
            </a:r>
            <a:r>
              <a:rPr lang="sk-SK" altLang="sk-SK" dirty="0" smtClean="0">
                <a:solidFill>
                  <a:schemeClr val="accent2"/>
                </a:solidFill>
              </a:rPr>
              <a:t>    </a:t>
            </a:r>
            <a:r>
              <a:rPr lang="en-US" altLang="sk-SK" dirty="0" smtClean="0">
                <a:solidFill>
                  <a:schemeClr val="accent2"/>
                </a:solidFill>
              </a:rPr>
              <a:t>2</a:t>
            </a:r>
            <a:r>
              <a:rPr lang="en-US" altLang="sk-SK" dirty="0">
                <a:solidFill>
                  <a:schemeClr val="accent2"/>
                </a:solidFill>
              </a:rPr>
              <a:t>. construction and technical condition of the asset. /construction value/. </a:t>
            </a:r>
            <a:r>
              <a:rPr lang="en-US" altLang="sk-SK" dirty="0"/>
              <a:t>Construction and technical condition is expressed by the ability of the object to withstand traffic loads.</a:t>
            </a:r>
            <a:r>
              <a:rPr lang="en-US" altLang="sk-SK" b="1" dirty="0"/>
              <a:t> </a:t>
            </a:r>
            <a:r>
              <a:rPr lang="en-US" altLang="sk-SK" dirty="0"/>
              <a:t>We express it by the residual life in proportion to the total life.</a:t>
            </a:r>
            <a:endParaRPr lang="sk-SK" altLang="sk-SK"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97113B6E-97DB-4E31-97F3-AA4D839ED7FB}" type="slidenum">
              <a:rPr lang="sk-SK" smtClean="0"/>
              <a:pPr>
                <a:defRPr/>
              </a:pPr>
              <a:t>82</a:t>
            </a:fld>
            <a:endParaRPr lang="sk-SK"/>
          </a:p>
        </p:txBody>
      </p:sp>
      <mc:AlternateContent xmlns:mc="http://schemas.openxmlformats.org/markup-compatibility/2006" xmlns:a14="http://schemas.microsoft.com/office/drawing/2010/main">
        <mc:Choice Requires="a14">
          <p:graphicFrame>
            <p:nvGraphicFramePr>
              <p:cNvPr id="4" name="Tabuľka 3"/>
              <p:cNvGraphicFramePr>
                <a:graphicFrameLocks noGrp="1"/>
              </p:cNvGraphicFramePr>
              <p:nvPr>
                <p:extLst>
                  <p:ext uri="{D42A27DB-BD31-4B8C-83A1-F6EECF244321}">
                    <p14:modId xmlns:p14="http://schemas.microsoft.com/office/powerpoint/2010/main" val="3640076451"/>
                  </p:ext>
                </p:extLst>
              </p:nvPr>
            </p:nvGraphicFramePr>
            <p:xfrm>
              <a:off x="1835696" y="2196008"/>
              <a:ext cx="2880320" cy="936105"/>
            </p:xfrm>
            <a:graphic>
              <a:graphicData uri="http://schemas.openxmlformats.org/drawingml/2006/table">
                <a:tbl>
                  <a:tblPr>
                    <a:tableStyleId>{5C22544A-7EE6-4342-B048-85BDC9FD1C3A}</a:tableStyleId>
                  </a:tblPr>
                  <a:tblGrid>
                    <a:gridCol w="2722666">
                      <a:extLst>
                        <a:ext uri="{9D8B030D-6E8A-4147-A177-3AD203B41FA5}">
                          <a16:colId xmlns:a16="http://schemas.microsoft.com/office/drawing/2014/main" val="3137842168"/>
                        </a:ext>
                      </a:extLst>
                    </a:gridCol>
                    <a:gridCol w="157654">
                      <a:extLst>
                        <a:ext uri="{9D8B030D-6E8A-4147-A177-3AD203B41FA5}">
                          <a16:colId xmlns:a16="http://schemas.microsoft.com/office/drawing/2014/main" val="4047937808"/>
                        </a:ext>
                      </a:extLst>
                    </a:gridCol>
                  </a:tblGrid>
                  <a:tr h="936105">
                    <a:tc>
                      <a:txBody>
                        <a:bodyPr/>
                        <a:lstStyle/>
                        <a:p>
                          <a:pPr marL="448310" indent="269875" algn="ctr">
                            <a:lnSpc>
                              <a:spcPts val="13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sk-SK" sz="1100" i="1">
                                        <a:effectLst/>
                                        <a:latin typeface="Cambria Math" panose="02040503050406030204" pitchFamily="18" charset="0"/>
                                      </a:rPr>
                                    </m:ctrlPr>
                                  </m:sSubPr>
                                  <m:e>
                                    <m:r>
                                      <a:rPr lang="en-US" sz="1100">
                                        <a:effectLst/>
                                        <a:latin typeface="Cambria Math" panose="02040503050406030204" pitchFamily="18" charset="0"/>
                                      </a:rPr>
                                      <m:t>𝐴𝑉</m:t>
                                    </m:r>
                                  </m:e>
                                  <m:sub>
                                    <m:r>
                                      <a:rPr lang="en-US" sz="1100">
                                        <a:effectLst/>
                                        <a:latin typeface="Cambria Math" panose="02040503050406030204" pitchFamily="18" charset="0"/>
                                      </a:rPr>
                                      <m:t>𝐶𝐶</m:t>
                                    </m:r>
                                  </m:sub>
                                </m:sSub>
                                <m:r>
                                  <a:rPr lang="en-US" sz="1100">
                                    <a:effectLst/>
                                    <a:latin typeface="Cambria Math" panose="02040503050406030204" pitchFamily="18" charset="0"/>
                                  </a:rPr>
                                  <m:t>=</m:t>
                                </m:r>
                                <m:sSub>
                                  <m:sSubPr>
                                    <m:ctrlPr>
                                      <a:rPr lang="sk-SK" sz="1100" i="1">
                                        <a:effectLst/>
                                        <a:latin typeface="Cambria Math" panose="02040503050406030204" pitchFamily="18" charset="0"/>
                                      </a:rPr>
                                    </m:ctrlPr>
                                  </m:sSubPr>
                                  <m:e>
                                    <m:r>
                                      <a:rPr lang="en-US" sz="1100">
                                        <a:effectLst/>
                                        <a:latin typeface="Cambria Math" panose="02040503050406030204" pitchFamily="18" charset="0"/>
                                      </a:rPr>
                                      <m:t>𝐴𝐴𝑃</m:t>
                                    </m:r>
                                  </m:e>
                                  <m:sub>
                                    <m:r>
                                      <a:rPr lang="en-US" sz="1100">
                                        <a:effectLst/>
                                        <a:latin typeface="Cambria Math" panose="02040503050406030204" pitchFamily="18" charset="0"/>
                                      </a:rPr>
                                      <m:t>𝑃𝐶</m:t>
                                    </m:r>
                                  </m:sub>
                                </m:sSub>
                                <m:r>
                                  <a:rPr lang="en-US" sz="1050">
                                    <a:effectLst/>
                                    <a:latin typeface="Cambria Math" panose="02040503050406030204" pitchFamily="18" charset="0"/>
                                    <a:hlinkClick r:id="" action="ppaction://noaction"/>
                                  </a:rPr>
                                  <m:t> </m:t>
                                </m:r>
                                <m:r>
                                  <a:rPr lang="en-US" sz="1050">
                                    <a:effectLst/>
                                    <a:latin typeface="Cambria Math" panose="02040503050406030204" pitchFamily="18" charset="0"/>
                                  </a:rPr>
                                  <m:t> </m:t>
                                </m:r>
                                <m:r>
                                  <a:rPr lang="en-US" sz="1000">
                                    <a:effectLst/>
                                    <a:latin typeface="Cambria Math" panose="02040503050406030204" pitchFamily="18" charset="0"/>
                                  </a:rPr>
                                  <m:t>×</m:t>
                                </m:r>
                                <m:f>
                                  <m:fPr>
                                    <m:ctrlPr>
                                      <a:rPr lang="sk-SK" sz="1100" i="1">
                                        <a:effectLst/>
                                        <a:latin typeface="Cambria Math" panose="02040503050406030204" pitchFamily="18" charset="0"/>
                                      </a:rPr>
                                    </m:ctrlPr>
                                  </m:fPr>
                                  <m:num>
                                    <m:r>
                                      <a:rPr lang="en-US" sz="1100">
                                        <a:effectLst/>
                                        <a:latin typeface="Cambria Math" panose="02040503050406030204" pitchFamily="18" charset="0"/>
                                      </a:rPr>
                                      <m:t>𝑅𝐿𝐸</m:t>
                                    </m:r>
                                  </m:num>
                                  <m:den>
                                    <m:r>
                                      <a:rPr lang="en-US" sz="1100">
                                        <a:effectLst/>
                                        <a:latin typeface="Cambria Math" panose="02040503050406030204" pitchFamily="18" charset="0"/>
                                      </a:rPr>
                                      <m:t>𝐷𝐿𝐸</m:t>
                                    </m:r>
                                  </m:den>
                                </m:f>
                              </m:oMath>
                            </m:oMathPara>
                          </a14:m>
                          <a:endParaRPr lang="sk-SK"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1656080" indent="269875" algn="r">
                            <a:lnSpc>
                              <a:spcPts val="1300"/>
                            </a:lnSpc>
                            <a:spcBef>
                              <a:spcPts val="600"/>
                            </a:spcBef>
                            <a:spcAft>
                              <a:spcPts val="600"/>
                            </a:spcAft>
                          </a:pPr>
                          <a:r>
                            <a:rPr lang="en-GB" sz="1000" dirty="0">
                              <a:effectLst/>
                            </a:rPr>
                            <a:t>(5)</a:t>
                          </a:r>
                          <a:endParaRPr lang="sk-SK"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83851167"/>
                      </a:ext>
                    </a:extLst>
                  </a:tr>
                </a:tbl>
              </a:graphicData>
            </a:graphic>
          </p:graphicFrame>
        </mc:Choice>
        <mc:Fallback xmlns="">
          <p:graphicFrame>
            <p:nvGraphicFramePr>
              <p:cNvPr id="4" name="Tabuľka 3"/>
              <p:cNvGraphicFramePr>
                <a:graphicFrameLocks noGrp="1"/>
              </p:cNvGraphicFramePr>
              <p:nvPr>
                <p:extLst>
                  <p:ext uri="{D42A27DB-BD31-4B8C-83A1-F6EECF244321}">
                    <p14:modId xmlns:p14="http://schemas.microsoft.com/office/powerpoint/2010/main" val="3640076451"/>
                  </p:ext>
                </p:extLst>
              </p:nvPr>
            </p:nvGraphicFramePr>
            <p:xfrm>
              <a:off x="1835696" y="2196008"/>
              <a:ext cx="2880320" cy="936105"/>
            </p:xfrm>
            <a:graphic>
              <a:graphicData uri="http://schemas.openxmlformats.org/drawingml/2006/table">
                <a:tbl>
                  <a:tblPr>
                    <a:tableStyleId>{5C22544A-7EE6-4342-B048-85BDC9FD1C3A}</a:tableStyleId>
                  </a:tblPr>
                  <a:tblGrid>
                    <a:gridCol w="2722666">
                      <a:extLst>
                        <a:ext uri="{9D8B030D-6E8A-4147-A177-3AD203B41FA5}">
                          <a16:colId xmlns:a16="http://schemas.microsoft.com/office/drawing/2014/main" val="3137842168"/>
                        </a:ext>
                      </a:extLst>
                    </a:gridCol>
                    <a:gridCol w="157654">
                      <a:extLst>
                        <a:ext uri="{9D8B030D-6E8A-4147-A177-3AD203B41FA5}">
                          <a16:colId xmlns:a16="http://schemas.microsoft.com/office/drawing/2014/main" val="4047937808"/>
                        </a:ext>
                      </a:extLst>
                    </a:gridCol>
                  </a:tblGrid>
                  <a:tr h="936105">
                    <a:tc>
                      <a:txBody>
                        <a:bodyPr/>
                        <a:lstStyle/>
                        <a:p>
                          <a:endParaRPr lang="sk-SK"/>
                        </a:p>
                      </a:txBody>
                      <a:tcPr marL="0" marR="0" marT="0" marB="0" anchor="ctr">
                        <a:blipFill>
                          <a:blip r:embed="rId2"/>
                          <a:stretch>
                            <a:fillRect l="-224" t="-649" r="-6264" b="-1299"/>
                          </a:stretch>
                        </a:blipFill>
                      </a:tcPr>
                    </a:tc>
                    <a:tc>
                      <a:txBody>
                        <a:bodyPr/>
                        <a:lstStyle/>
                        <a:p>
                          <a:pPr marL="1656080" indent="269875" algn="r">
                            <a:lnSpc>
                              <a:spcPts val="1300"/>
                            </a:lnSpc>
                            <a:spcBef>
                              <a:spcPts val="600"/>
                            </a:spcBef>
                            <a:spcAft>
                              <a:spcPts val="600"/>
                            </a:spcAft>
                          </a:pPr>
                          <a:r>
                            <a:rPr lang="en-GB" sz="1000" dirty="0">
                              <a:effectLst/>
                            </a:rPr>
                            <a:t>(5)</a:t>
                          </a:r>
                          <a:endParaRPr lang="sk-SK"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83851167"/>
                      </a:ext>
                    </a:extLst>
                  </a:tr>
                </a:tbl>
              </a:graphicData>
            </a:graphic>
          </p:graphicFrame>
        </mc:Fallback>
      </mc:AlternateContent>
      <p:sp>
        <p:nvSpPr>
          <p:cNvPr id="6" name="Rectangle 1"/>
          <p:cNvSpPr>
            <a:spLocks noChangeArrowheads="1"/>
          </p:cNvSpPr>
          <p:nvPr/>
        </p:nvSpPr>
        <p:spPr bwMode="auto">
          <a:xfrm>
            <a:off x="611560" y="3367486"/>
            <a:ext cx="790379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2385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3850" algn="l" defTabSz="914400" rtl="0" eaLnBrk="0" fontAlgn="base" latinLnBrk="0" hangingPunct="0">
              <a:lnSpc>
                <a:spcPct val="100000"/>
              </a:lnSpc>
              <a:spcBef>
                <a:spcPct val="0"/>
              </a:spcBef>
              <a:spcAft>
                <a:spcPct val="0"/>
              </a:spcAft>
              <a:buClrTx/>
              <a:buSzTx/>
              <a:buFontTx/>
              <a:buNone/>
              <a:tabLst/>
            </a:pP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AV</a:t>
            </a:r>
            <a:r>
              <a:rPr kumimoji="0" lang="en-GB" altLang="sk-SK" sz="14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CC</a:t>
            </a: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sk-SK"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kumimoji="0" lang="sk-SK"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value of an asset in current technical condition [€],</a:t>
            </a:r>
            <a:endParaRPr kumimoji="0" lang="sk-SK" altLang="sk-SK" sz="1400" b="0" i="0" u="none" strike="noStrike" cap="none" normalizeH="0" baseline="0" dirty="0" smtClean="0">
              <a:ln>
                <a:noFill/>
              </a:ln>
              <a:solidFill>
                <a:schemeClr val="tx1"/>
              </a:solidFill>
              <a:effectLst/>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AAP</a:t>
            </a:r>
            <a:r>
              <a:rPr kumimoji="0" lang="en-GB" altLang="sk-SK" sz="14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PC</a:t>
            </a:r>
            <a:r>
              <a:rPr kumimoji="0" lang="sk-SK" altLang="sk-SK" sz="14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kumimoji="0" lang="sk-SK"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acquisition price of the asset in a pristine condition [€],</a:t>
            </a:r>
            <a:endParaRPr kumimoji="0" lang="sk-SK" altLang="sk-SK" sz="1400" b="0" i="0" u="none" strike="noStrike" cap="none" normalizeH="0" baseline="0" dirty="0" smtClean="0">
              <a:ln>
                <a:noFill/>
              </a:ln>
              <a:solidFill>
                <a:schemeClr val="tx1"/>
              </a:solidFill>
              <a:effectLst/>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RLE</a:t>
            </a:r>
            <a:r>
              <a:rPr kumimoji="0" lang="sk-SK"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kumimoji="0" lang="sk-SK"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residual life expectancy [year],</a:t>
            </a:r>
            <a:endParaRPr kumimoji="0" lang="sk-SK" altLang="sk-SK" sz="1400" b="0" i="0" u="none" strike="noStrike" cap="none" normalizeH="0" baseline="0" dirty="0" smtClean="0">
              <a:ln>
                <a:noFill/>
              </a:ln>
              <a:solidFill>
                <a:schemeClr val="tx1"/>
              </a:solidFill>
              <a:effectLst/>
            </a:endParaRPr>
          </a:p>
          <a:p>
            <a:pPr marL="0" marR="0" lvl="0" indent="323850" algn="l" defTabSz="914400" rtl="0" eaLnBrk="0" fontAlgn="base" latinLnBrk="0" hangingPunct="0">
              <a:lnSpc>
                <a:spcPct val="100000"/>
              </a:lnSpc>
              <a:spcBef>
                <a:spcPct val="0"/>
              </a:spcBef>
              <a:spcAft>
                <a:spcPct val="0"/>
              </a:spcAft>
              <a:buClrTx/>
              <a:buSzTx/>
              <a:buFontTx/>
              <a:buNone/>
              <a:tabLst/>
            </a:pP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DLE</a:t>
            </a:r>
            <a:r>
              <a:rPr kumimoji="0" lang="sk-SK"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kumimoji="0" lang="sk-SK"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kumimoji="0" lang="en-GB" altLang="sk-SK"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designed life expectancy[year].</a:t>
            </a:r>
            <a:endParaRPr kumimoji="0" lang="sk-SK" altLang="sk-SK" sz="1400" b="0" i="0" u="none" strike="noStrike" cap="none" normalizeH="0" baseline="0" dirty="0" smtClean="0">
              <a:ln>
                <a:noFill/>
              </a:ln>
              <a:solidFill>
                <a:schemeClr val="tx1"/>
              </a:solidFill>
              <a:effectLst/>
            </a:endParaRPr>
          </a:p>
          <a:p>
            <a:pPr marL="0" marR="0" lvl="0" indent="323850" algn="l" defTabSz="914400" rtl="0" eaLnBrk="0" fontAlgn="base" latinLnBrk="0" hangingPunct="0">
              <a:lnSpc>
                <a:spcPct val="100000"/>
              </a:lnSpc>
              <a:spcBef>
                <a:spcPct val="0"/>
              </a:spcBef>
              <a:spcAft>
                <a:spcPct val="0"/>
              </a:spcAft>
              <a:buClrTx/>
              <a:buSzTx/>
              <a:buFontTx/>
              <a:buNone/>
              <a:tabLst/>
            </a:pPr>
            <a:endParaRPr kumimoji="0" lang="sk-SK" altLang="sk-SK" sz="1800" b="0" i="0" u="none" strike="noStrike" cap="none" normalizeH="0" baseline="0" dirty="0" smtClean="0">
              <a:ln>
                <a:noFill/>
              </a:ln>
              <a:solidFill>
                <a:schemeClr val="tx1"/>
              </a:solidFill>
              <a:effectLst/>
              <a:latin typeface="Arial" panose="020B0604020202020204" pitchFamily="34" charset="0"/>
            </a:endParaRPr>
          </a:p>
        </p:txBody>
      </p:sp>
      <p:sp>
        <p:nvSpPr>
          <p:cNvPr id="3" name="Obdĺžnik 2"/>
          <p:cNvSpPr/>
          <p:nvPr/>
        </p:nvSpPr>
        <p:spPr>
          <a:xfrm>
            <a:off x="683568" y="404664"/>
            <a:ext cx="6174432" cy="1754326"/>
          </a:xfrm>
          <a:prstGeom prst="rect">
            <a:avLst/>
          </a:prstGeom>
        </p:spPr>
        <p:txBody>
          <a:bodyPr wrap="square">
            <a:spAutoFit/>
          </a:bodyPr>
          <a:lstStyle/>
          <a:p>
            <a:r>
              <a:rPr lang="sk-SK" b="1" dirty="0" err="1">
                <a:solidFill>
                  <a:schemeClr val="accent2"/>
                </a:solidFill>
              </a:rPr>
              <a:t>Calculation</a:t>
            </a:r>
            <a:r>
              <a:rPr lang="sk-SK" b="1" dirty="0">
                <a:solidFill>
                  <a:schemeClr val="accent2"/>
                </a:solidFill>
              </a:rPr>
              <a:t> of </a:t>
            </a:r>
            <a:r>
              <a:rPr lang="sk-SK" b="1" dirty="0" err="1">
                <a:solidFill>
                  <a:schemeClr val="accent2"/>
                </a:solidFill>
              </a:rPr>
              <a:t>asset</a:t>
            </a:r>
            <a:r>
              <a:rPr lang="sk-SK" b="1" dirty="0">
                <a:solidFill>
                  <a:schemeClr val="accent2"/>
                </a:solidFill>
              </a:rPr>
              <a:t> </a:t>
            </a:r>
            <a:r>
              <a:rPr lang="sk-SK" b="1" dirty="0" err="1">
                <a:solidFill>
                  <a:schemeClr val="accent2"/>
                </a:solidFill>
              </a:rPr>
              <a:t>value</a:t>
            </a:r>
            <a:r>
              <a:rPr lang="sk-SK" b="1" dirty="0">
                <a:solidFill>
                  <a:schemeClr val="accent2"/>
                </a:solidFill>
              </a:rPr>
              <a:t> </a:t>
            </a:r>
            <a:endParaRPr lang="sk-SK" b="1" dirty="0" smtClean="0">
              <a:solidFill>
                <a:schemeClr val="accent2"/>
              </a:solidFill>
            </a:endParaRPr>
          </a:p>
          <a:p>
            <a:endParaRPr lang="sk-SK" b="1" dirty="0" smtClean="0">
              <a:solidFill>
                <a:schemeClr val="accent2"/>
              </a:solidFill>
            </a:endParaRPr>
          </a:p>
          <a:p>
            <a:r>
              <a:rPr lang="sk-SK" dirty="0" smtClean="0">
                <a:latin typeface="+mn-lt"/>
              </a:rPr>
              <a:t>In </a:t>
            </a:r>
            <a:r>
              <a:rPr lang="sk-SK" dirty="0" err="1" smtClean="0">
                <a:latin typeface="+mn-lt"/>
              </a:rPr>
              <a:t>relation</a:t>
            </a:r>
            <a:r>
              <a:rPr lang="sk-SK" dirty="0" smtClean="0">
                <a:latin typeface="+mn-lt"/>
              </a:rPr>
              <a:t> </a:t>
            </a:r>
            <a:r>
              <a:rPr lang="sk-SK" dirty="0">
                <a:latin typeface="+mn-lt"/>
              </a:rPr>
              <a:t>to </a:t>
            </a:r>
            <a:r>
              <a:rPr lang="sk-SK" dirty="0" err="1">
                <a:solidFill>
                  <a:schemeClr val="accent2"/>
                </a:solidFill>
                <a:latin typeface="+mn-lt"/>
              </a:rPr>
              <a:t>structural</a:t>
            </a:r>
            <a:r>
              <a:rPr lang="sk-SK" dirty="0">
                <a:solidFill>
                  <a:schemeClr val="accent2"/>
                </a:solidFill>
                <a:latin typeface="+mn-lt"/>
              </a:rPr>
              <a:t> </a:t>
            </a:r>
            <a:r>
              <a:rPr lang="sk-SK" dirty="0" err="1">
                <a:solidFill>
                  <a:schemeClr val="accent2"/>
                </a:solidFill>
                <a:latin typeface="+mn-lt"/>
              </a:rPr>
              <a:t>value</a:t>
            </a:r>
            <a:r>
              <a:rPr lang="sk-SK" dirty="0" smtClean="0">
                <a:solidFill>
                  <a:schemeClr val="accent2"/>
                </a:solidFill>
                <a:latin typeface="+mn-lt"/>
              </a:rPr>
              <a:t>:</a:t>
            </a:r>
          </a:p>
          <a:p>
            <a:r>
              <a:rPr lang="sk-SK" dirty="0" err="1" smtClean="0">
                <a:latin typeface="+mn-lt"/>
              </a:rPr>
              <a:t>The</a:t>
            </a:r>
            <a:r>
              <a:rPr lang="sk-SK" dirty="0" smtClean="0">
                <a:latin typeface="+mn-lt"/>
              </a:rPr>
              <a:t> </a:t>
            </a:r>
            <a:r>
              <a:rPr lang="sk-SK" dirty="0" err="1" smtClean="0">
                <a:latin typeface="+mn-lt"/>
              </a:rPr>
              <a:t>calculate</a:t>
            </a:r>
            <a:r>
              <a:rPr lang="sk-SK" dirty="0" smtClean="0">
                <a:latin typeface="+mn-lt"/>
              </a:rPr>
              <a:t> </a:t>
            </a:r>
            <a:r>
              <a:rPr lang="sk-SK" dirty="0" err="1">
                <a:latin typeface="+mn-lt"/>
              </a:rPr>
              <a:t>it</a:t>
            </a:r>
            <a:r>
              <a:rPr lang="sk-SK" dirty="0">
                <a:latin typeface="+mn-lt"/>
              </a:rPr>
              <a:t> </a:t>
            </a:r>
            <a:r>
              <a:rPr lang="sk-SK" dirty="0" err="1">
                <a:latin typeface="+mn-lt"/>
              </a:rPr>
              <a:t>based</a:t>
            </a:r>
            <a:r>
              <a:rPr lang="sk-SK" dirty="0">
                <a:latin typeface="+mn-lt"/>
              </a:rPr>
              <a:t> on </a:t>
            </a:r>
            <a:r>
              <a:rPr lang="sk-SK" dirty="0" err="1">
                <a:latin typeface="+mn-lt"/>
              </a:rPr>
              <a:t>the</a:t>
            </a:r>
            <a:r>
              <a:rPr lang="sk-SK" dirty="0">
                <a:latin typeface="+mn-lt"/>
              </a:rPr>
              <a:t> </a:t>
            </a:r>
            <a:r>
              <a:rPr lang="sk-SK" dirty="0" err="1">
                <a:latin typeface="+mn-lt"/>
              </a:rPr>
              <a:t>structural</a:t>
            </a:r>
            <a:r>
              <a:rPr lang="sk-SK" dirty="0">
                <a:latin typeface="+mn-lt"/>
              </a:rPr>
              <a:t> </a:t>
            </a:r>
            <a:r>
              <a:rPr lang="sk-SK" dirty="0" err="1">
                <a:latin typeface="+mn-lt"/>
              </a:rPr>
              <a:t>life</a:t>
            </a:r>
            <a:r>
              <a:rPr lang="sk-SK" dirty="0">
                <a:latin typeface="+mn-lt"/>
              </a:rPr>
              <a:t> as </a:t>
            </a:r>
            <a:r>
              <a:rPr lang="sk-SK" dirty="0" err="1">
                <a:latin typeface="+mn-lt"/>
              </a:rPr>
              <a:t>the</a:t>
            </a:r>
            <a:r>
              <a:rPr lang="sk-SK" dirty="0">
                <a:latin typeface="+mn-lt"/>
              </a:rPr>
              <a:t> </a:t>
            </a:r>
            <a:r>
              <a:rPr lang="sk-SK" dirty="0" err="1">
                <a:latin typeface="+mn-lt"/>
              </a:rPr>
              <a:t>ratio</a:t>
            </a:r>
            <a:r>
              <a:rPr lang="sk-SK" dirty="0">
                <a:latin typeface="+mn-lt"/>
              </a:rPr>
              <a:t> of </a:t>
            </a:r>
            <a:r>
              <a:rPr lang="sk-SK" dirty="0" err="1">
                <a:latin typeface="+mn-lt"/>
              </a:rPr>
              <a:t>the</a:t>
            </a:r>
            <a:r>
              <a:rPr lang="sk-SK" dirty="0">
                <a:latin typeface="+mn-lt"/>
              </a:rPr>
              <a:t> </a:t>
            </a:r>
            <a:r>
              <a:rPr lang="sk-SK" dirty="0" err="1">
                <a:latin typeface="+mn-lt"/>
              </a:rPr>
              <a:t>current</a:t>
            </a:r>
            <a:r>
              <a:rPr lang="sk-SK" dirty="0">
                <a:latin typeface="+mn-lt"/>
              </a:rPr>
              <a:t> state /</a:t>
            </a:r>
            <a:r>
              <a:rPr lang="sk-SK" dirty="0" err="1">
                <a:latin typeface="+mn-lt"/>
              </a:rPr>
              <a:t>expressed</a:t>
            </a:r>
            <a:r>
              <a:rPr lang="sk-SK" dirty="0">
                <a:latin typeface="+mn-lt"/>
              </a:rPr>
              <a:t> by </a:t>
            </a:r>
            <a:r>
              <a:rPr lang="sk-SK" dirty="0" err="1">
                <a:latin typeface="+mn-lt"/>
              </a:rPr>
              <a:t>the</a:t>
            </a:r>
            <a:r>
              <a:rPr lang="sk-SK" dirty="0">
                <a:latin typeface="+mn-lt"/>
              </a:rPr>
              <a:t> </a:t>
            </a:r>
            <a:r>
              <a:rPr lang="sk-SK" dirty="0" err="1">
                <a:latin typeface="+mn-lt"/>
              </a:rPr>
              <a:t>residual</a:t>
            </a:r>
            <a:r>
              <a:rPr lang="sk-SK" dirty="0">
                <a:latin typeface="+mn-lt"/>
              </a:rPr>
              <a:t> </a:t>
            </a:r>
            <a:r>
              <a:rPr lang="sk-SK" dirty="0" err="1">
                <a:latin typeface="+mn-lt"/>
              </a:rPr>
              <a:t>life</a:t>
            </a:r>
            <a:r>
              <a:rPr lang="sk-SK" dirty="0">
                <a:latin typeface="+mn-lt"/>
              </a:rPr>
              <a:t>/ and </a:t>
            </a:r>
            <a:r>
              <a:rPr lang="sk-SK" dirty="0" err="1">
                <a:latin typeface="+mn-lt"/>
              </a:rPr>
              <a:t>the</a:t>
            </a:r>
            <a:r>
              <a:rPr lang="sk-SK" dirty="0">
                <a:latin typeface="+mn-lt"/>
              </a:rPr>
              <a:t> </a:t>
            </a:r>
            <a:r>
              <a:rPr lang="sk-SK" dirty="0" err="1">
                <a:latin typeface="+mn-lt"/>
              </a:rPr>
              <a:t>optimal</a:t>
            </a:r>
            <a:r>
              <a:rPr lang="sk-SK" dirty="0">
                <a:latin typeface="+mn-lt"/>
              </a:rPr>
              <a:t> state /</a:t>
            </a:r>
            <a:r>
              <a:rPr lang="sk-SK" dirty="0" err="1">
                <a:latin typeface="+mn-lt"/>
              </a:rPr>
              <a:t>total</a:t>
            </a:r>
            <a:r>
              <a:rPr lang="sk-SK" dirty="0">
                <a:latin typeface="+mn-lt"/>
              </a:rPr>
              <a:t> </a:t>
            </a:r>
            <a:r>
              <a:rPr lang="sk-SK" dirty="0" err="1">
                <a:latin typeface="+mn-lt"/>
              </a:rPr>
              <a:t>life</a:t>
            </a:r>
            <a:r>
              <a:rPr lang="sk-SK" dirty="0">
                <a:latin typeface="+mn-lt"/>
              </a:rPr>
              <a: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číslo snímky 1"/>
          <p:cNvSpPr>
            <a:spLocks noGrp="1"/>
          </p:cNvSpPr>
          <p:nvPr>
            <p:ph type="sldNum" sz="quarter" idx="12"/>
          </p:nvPr>
        </p:nvSpPr>
        <p:spPr/>
        <p:txBody>
          <a:bodyPr/>
          <a:lstStyle/>
          <a:p>
            <a:pPr>
              <a:defRPr/>
            </a:pPr>
            <a:fld id="{97113B6E-97DB-4E31-97F3-AA4D839ED7FB}" type="slidenum">
              <a:rPr lang="sk-SK" smtClean="0"/>
              <a:pPr>
                <a:defRPr/>
              </a:pPr>
              <a:t>83</a:t>
            </a:fld>
            <a:endParaRPr lang="sk-SK"/>
          </a:p>
        </p:txBody>
      </p:sp>
      <p:pic>
        <p:nvPicPr>
          <p:cNvPr id="3" name="Obrázok 2" descr="C:\Users\admin\Downloads\mikolaj algoritmus asset (2).jp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20688"/>
            <a:ext cx="4392488" cy="5735663"/>
          </a:xfrm>
          <a:prstGeom prst="rect">
            <a:avLst/>
          </a:prstGeom>
          <a:noFill/>
          <a:ln>
            <a:noFill/>
          </a:ln>
        </p:spPr>
      </p:pic>
    </p:spTree>
    <p:extLst>
      <p:ext uri="{BB962C8B-B14F-4D97-AF65-F5344CB8AC3E}">
        <p14:creationId xmlns:p14="http://schemas.microsoft.com/office/powerpoint/2010/main" val="4631447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D0D96894-19E6-42CE-B839-FF8E527A8494}" type="slidenum">
              <a:rPr lang="sk-SK" altLang="sk-SK" smtClean="0"/>
              <a:pPr>
                <a:defRPr/>
              </a:pPr>
              <a:t>84</a:t>
            </a:fld>
            <a:endParaRPr lang="sk-SK" altLang="sk-SK"/>
          </a:p>
        </p:txBody>
      </p:sp>
      <p:pic>
        <p:nvPicPr>
          <p:cNvPr id="3" name="Obrázok 2"/>
          <p:cNvPicPr/>
          <p:nvPr/>
        </p:nvPicPr>
        <p:blipFill rotWithShape="1">
          <a:blip r:embed="rId2"/>
          <a:srcRect t="11311"/>
          <a:stretch/>
        </p:blipFill>
        <p:spPr bwMode="auto">
          <a:xfrm>
            <a:off x="0" y="0"/>
            <a:ext cx="9144000" cy="6858000"/>
          </a:xfrm>
          <a:prstGeom prst="rect">
            <a:avLst/>
          </a:prstGeom>
          <a:ln>
            <a:solidFill>
              <a:schemeClr val="accent5">
                <a:lumMod val="75000"/>
              </a:schemeClr>
            </a:solidFill>
          </a:ln>
          <a:extLst/>
        </p:spPr>
      </p:pic>
    </p:spTree>
    <p:extLst>
      <p:ext uri="{BB962C8B-B14F-4D97-AF65-F5344CB8AC3E}">
        <p14:creationId xmlns:p14="http://schemas.microsoft.com/office/powerpoint/2010/main" val="21983050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704088"/>
            <a:ext cx="6696744" cy="420656"/>
          </a:xfrm>
        </p:spPr>
        <p:txBody>
          <a:bodyPr>
            <a:normAutofit fontScale="90000"/>
          </a:bodyPr>
          <a:lstStyle/>
          <a:p>
            <a:pPr>
              <a:defRPr/>
            </a:pPr>
            <a:r>
              <a:rPr lang="sk-SK" sz="3200" dirty="0" smtClean="0"/>
              <a:t>Diagnostická technika - Žilinská univerzita</a:t>
            </a:r>
            <a:endParaRPr lang="sk-SK" sz="3200" dirty="0"/>
          </a:p>
        </p:txBody>
      </p:sp>
      <p:sp>
        <p:nvSpPr>
          <p:cNvPr id="3" name="Zástupný symbol čísla snímky 2"/>
          <p:cNvSpPr>
            <a:spLocks noGrp="1"/>
          </p:cNvSpPr>
          <p:nvPr>
            <p:ph type="sldNum" sz="quarter" idx="12"/>
          </p:nvPr>
        </p:nvSpPr>
        <p:spPr/>
        <p:txBody>
          <a:bodyPr/>
          <a:lstStyle/>
          <a:p>
            <a:pPr>
              <a:defRPr/>
            </a:pPr>
            <a:fld id="{F079B7AC-6851-43AF-A303-68CDBD40954C}" type="slidenum">
              <a:rPr lang="sk-SK" altLang="sk-SK" smtClean="0"/>
              <a:pPr>
                <a:defRPr/>
              </a:pPr>
              <a:t>85</a:t>
            </a:fld>
            <a:endParaRPr lang="sk-SK" altLang="sk-SK"/>
          </a:p>
        </p:txBody>
      </p:sp>
      <p:pic>
        <p:nvPicPr>
          <p:cNvPr id="21504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40960" cy="50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166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pPr>
              <a:defRPr/>
            </a:pPr>
            <a:fld id="{14B08E90-288F-4022-9E30-2FB46DCBCD1B}" type="slidenum">
              <a:rPr lang="sk-SK" altLang="sk-SK" smtClean="0"/>
              <a:pPr>
                <a:defRPr/>
              </a:pPr>
              <a:t>86</a:t>
            </a:fld>
            <a:endParaRPr lang="sk-SK" altLang="sk-SK"/>
          </a:p>
        </p:txBody>
      </p:sp>
      <p:pic>
        <p:nvPicPr>
          <p:cNvPr id="2170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
            <a:ext cx="91440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485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755650" y="260350"/>
            <a:ext cx="7772400" cy="1060450"/>
          </a:xfrm>
        </p:spPr>
        <p:txBody>
          <a:bodyPr/>
          <a:lstStyle/>
          <a:p>
            <a:pPr>
              <a:defRPr/>
            </a:pPr>
            <a:r>
              <a:rPr lang="sk-SK" altLang="sk-SK" sz="2800" b="1" dirty="0">
                <a:solidFill>
                  <a:schemeClr val="folHlink"/>
                </a:solidFill>
                <a:effectLst/>
                <a:latin typeface="+mn-lt"/>
              </a:rPr>
              <a:t>Experimentálne merania koeficientov únavy A, B</a:t>
            </a:r>
            <a:endParaRPr lang="en-GB" altLang="sk-SK" sz="2800" b="1" dirty="0">
              <a:solidFill>
                <a:schemeClr val="folHlink"/>
              </a:solidFill>
              <a:effectLst/>
              <a:latin typeface="+mn-lt"/>
            </a:endParaRPr>
          </a:p>
        </p:txBody>
      </p:sp>
      <p:grpSp>
        <p:nvGrpSpPr>
          <p:cNvPr id="22531" name="Skupina 3"/>
          <p:cNvGrpSpPr>
            <a:grpSpLocks/>
          </p:cNvGrpSpPr>
          <p:nvPr/>
        </p:nvGrpSpPr>
        <p:grpSpPr bwMode="auto">
          <a:xfrm>
            <a:off x="107950" y="1504950"/>
            <a:ext cx="8858250" cy="5000625"/>
            <a:chOff x="357158" y="-5971769"/>
            <a:chExt cx="9542340" cy="5796842"/>
          </a:xfrm>
        </p:grpSpPr>
        <p:graphicFrame>
          <p:nvGraphicFramePr>
            <p:cNvPr id="5" name="Graf 4"/>
            <p:cNvGraphicFramePr/>
            <p:nvPr/>
          </p:nvGraphicFramePr>
          <p:xfrm>
            <a:off x="357158" y="-3935041"/>
            <a:ext cx="6810513" cy="3747329"/>
          </p:xfrm>
          <a:graphic>
            <a:graphicData uri="http://schemas.openxmlformats.org/drawingml/2006/chart">
              <c:chart xmlns:c="http://schemas.openxmlformats.org/drawingml/2006/chart" xmlns:r="http://schemas.openxmlformats.org/officeDocument/2006/relationships" r:id="rId2"/>
            </a:graphicData>
          </a:graphic>
        </p:graphicFrame>
        <p:pic>
          <p:nvPicPr>
            <p:cNvPr id="22534" name="Obrázok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179" y="-3935041"/>
              <a:ext cx="2758319" cy="376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Obrázok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076" y="-5971769"/>
              <a:ext cx="5572164" cy="203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254375"/>
            <a:ext cx="6223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1213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spcBef>
                <a:spcPct val="0"/>
              </a:spcBef>
              <a:buClrTx/>
              <a:buSzTx/>
              <a:buFontTx/>
              <a:buNone/>
            </a:pPr>
            <a:r>
              <a:rPr lang="sk-SK" altLang="sk-SK" sz="2000">
                <a:latin typeface="Arial" charset="0"/>
                <a:ea typeface="Calibri" pitchFamily="34" charset="0"/>
                <a:cs typeface="Times New Roman" pitchFamily="18" charset="0"/>
              </a:rPr>
              <a:t>EKONOMICKÁ EFEKTÍVNOST</a:t>
            </a:r>
            <a:endParaRPr lang="sk-SK" altLang="sk-SK" sz="1800">
              <a:latin typeface="Arial" charset="0"/>
              <a:ea typeface="Calibri" pitchFamily="34" charset="0"/>
              <a:cs typeface="Arial" charset="0"/>
            </a:endParaRPr>
          </a:p>
        </p:txBody>
      </p:sp>
      <p:sp>
        <p:nvSpPr>
          <p:cNvPr id="3" name="Rectangle 25"/>
          <p:cNvSpPr txBox="1">
            <a:spLocks noChangeArrowheads="1"/>
          </p:cNvSpPr>
          <p:nvPr/>
        </p:nvSpPr>
        <p:spPr>
          <a:xfrm>
            <a:off x="0" y="57150"/>
            <a:ext cx="9144000" cy="6742113"/>
          </a:xfrm>
          <a:prstGeom prst="rect">
            <a:avLst/>
          </a:prstGeom>
        </p:spPr>
        <p:txBody>
          <a:bodyPr/>
          <a:lstStyle>
            <a:defPPr>
              <a:defRPr lang="cs-CZ"/>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eaLnBrk="1" hangingPunct="1">
              <a:defRPr/>
            </a:pPr>
            <a:r>
              <a:rPr lang="sk-SK" i="1" kern="0" dirty="0">
                <a:solidFill>
                  <a:schemeClr val="accent1"/>
                </a:solidFill>
                <a:latin typeface="+mj-lt"/>
                <a:ea typeface="+mj-ea"/>
                <a:cs typeface="+mj-cs"/>
              </a:rPr>
              <a:t/>
            </a:r>
            <a:br>
              <a:rPr lang="sk-SK" i="1" kern="0" dirty="0">
                <a:solidFill>
                  <a:schemeClr val="accent1"/>
                </a:solidFill>
                <a:latin typeface="+mj-lt"/>
                <a:ea typeface="+mj-ea"/>
                <a:cs typeface="+mj-cs"/>
              </a:rPr>
            </a:br>
            <a:endParaRPr lang="sk-SK" i="1" kern="0" dirty="0">
              <a:solidFill>
                <a:schemeClr val="accent1"/>
              </a:solidFill>
              <a:latin typeface="+mj-lt"/>
              <a:ea typeface="+mj-ea"/>
              <a:cs typeface="+mj-cs"/>
            </a:endParaRPr>
          </a:p>
        </p:txBody>
      </p:sp>
      <p:sp>
        <p:nvSpPr>
          <p:cNvPr id="4" name="Rectangle 25"/>
          <p:cNvSpPr txBox="1">
            <a:spLocks noChangeArrowheads="1"/>
          </p:cNvSpPr>
          <p:nvPr/>
        </p:nvSpPr>
        <p:spPr>
          <a:xfrm>
            <a:off x="152400" y="209550"/>
            <a:ext cx="9144000" cy="6742113"/>
          </a:xfrm>
          <a:prstGeom prst="rect">
            <a:avLst/>
          </a:prstGeom>
        </p:spPr>
        <p:txBody>
          <a:bodyPr/>
          <a:lstStyle>
            <a:defPPr>
              <a:defRPr lang="cs-CZ"/>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eaLnBrk="1" hangingPunct="1">
              <a:defRPr/>
            </a:pPr>
            <a:r>
              <a:rPr lang="sk-SK" i="1" kern="0" dirty="0">
                <a:solidFill>
                  <a:schemeClr val="accent1"/>
                </a:solidFill>
                <a:latin typeface="+mj-lt"/>
                <a:ea typeface="+mj-ea"/>
                <a:cs typeface="+mj-cs"/>
              </a:rPr>
              <a:t/>
            </a:r>
            <a:br>
              <a:rPr lang="sk-SK" i="1" kern="0" dirty="0">
                <a:solidFill>
                  <a:schemeClr val="accent1"/>
                </a:solidFill>
                <a:latin typeface="+mj-lt"/>
                <a:ea typeface="+mj-ea"/>
                <a:cs typeface="+mj-cs"/>
              </a:rPr>
            </a:br>
            <a:endParaRPr lang="sk-SK" i="1" kern="0" dirty="0">
              <a:solidFill>
                <a:schemeClr val="accent1"/>
              </a:solidFill>
              <a:latin typeface="+mj-lt"/>
              <a:ea typeface="+mj-ea"/>
              <a:cs typeface="+mj-cs"/>
            </a:endParaRPr>
          </a:p>
        </p:txBody>
      </p:sp>
      <p:pic>
        <p:nvPicPr>
          <p:cNvPr id="24581" name="Picture 2" descr="C:\Users\Mikolaj\Desktop\DSC_0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465263"/>
            <a:ext cx="12944476" cy="868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0582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čísla snímky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0"/>
              </a:spcBef>
              <a:buClrTx/>
              <a:buSzTx/>
              <a:buFontTx/>
              <a:buNone/>
            </a:pPr>
            <a:fld id="{0740D81A-1FD3-4A82-B371-9127F58B3AB2}" type="slidenum">
              <a:rPr lang="cs-CZ" altLang="sk-SK" sz="1400" smtClean="0"/>
              <a:pPr>
                <a:spcBef>
                  <a:spcPct val="0"/>
                </a:spcBef>
                <a:buClrTx/>
                <a:buSzTx/>
                <a:buFontTx/>
                <a:buNone/>
              </a:pPr>
              <a:t>89</a:t>
            </a:fld>
            <a:endParaRPr lang="cs-CZ" altLang="sk-SK" sz="1400" smtClean="0"/>
          </a:p>
        </p:txBody>
      </p:sp>
      <p:pic>
        <p:nvPicPr>
          <p:cNvPr id="26627" name="Obrázok 3"/>
          <p:cNvPicPr>
            <a:picLocks noChangeAspect="1" noChangeArrowheads="1"/>
          </p:cNvPicPr>
          <p:nvPr/>
        </p:nvPicPr>
        <p:blipFill>
          <a:blip r:embed="rId2">
            <a:extLst>
              <a:ext uri="{28A0092B-C50C-407E-A947-70E740481C1C}">
                <a14:useLocalDpi xmlns:a14="http://schemas.microsoft.com/office/drawing/2010/main" val="0"/>
              </a:ext>
            </a:extLst>
          </a:blip>
          <a:srcRect l="5153" t="10973" r="2254" b="7233"/>
          <a:stretch>
            <a:fillRect/>
          </a:stretch>
        </p:blipFill>
        <p:spPr bwMode="auto">
          <a:xfrm>
            <a:off x="323850" y="549275"/>
            <a:ext cx="842486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65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500034" y="142852"/>
            <a:ext cx="7851648" cy="842954"/>
          </a:xfrm>
          <a:ln>
            <a:miter lim="800000"/>
            <a:headEnd/>
            <a:tailEnd/>
          </a:ln>
          <a:extLst/>
        </p:spPr>
        <p:txBody>
          <a:bodyPr>
            <a:normAutofit/>
          </a:bodyPr>
          <a:lstStyle/>
          <a:p>
            <a:pPr algn="l">
              <a:defRPr/>
            </a:pPr>
            <a:r>
              <a:rPr lang="sk-SK" sz="3200" b="1" dirty="0" smtClean="0">
                <a:solidFill>
                  <a:schemeClr val="accent2"/>
                </a:solidFill>
              </a:rPr>
              <a:t>Project management </a:t>
            </a:r>
            <a:r>
              <a:rPr lang="sk-SK" sz="3200" b="1" dirty="0" err="1" smtClean="0">
                <a:solidFill>
                  <a:schemeClr val="accent2"/>
                </a:solidFill>
              </a:rPr>
              <a:t>characteristics</a:t>
            </a:r>
            <a:endParaRPr lang="sk-SK" sz="3200" b="1" dirty="0">
              <a:solidFill>
                <a:schemeClr val="accent2"/>
              </a:solidFill>
            </a:endParaRPr>
          </a:p>
        </p:txBody>
      </p:sp>
      <p:sp>
        <p:nvSpPr>
          <p:cNvPr id="17410" name="Podnadpis 4"/>
          <p:cNvSpPr>
            <a:spLocks noGrp="1"/>
          </p:cNvSpPr>
          <p:nvPr>
            <p:ph type="subTitle" idx="1"/>
          </p:nvPr>
        </p:nvSpPr>
        <p:spPr>
          <a:xfrm>
            <a:off x="500034" y="714356"/>
            <a:ext cx="8429625" cy="5929332"/>
          </a:xfrm>
        </p:spPr>
        <p:txBody>
          <a:bodyPr>
            <a:normAutofit/>
          </a:bodyPr>
          <a:lstStyle/>
          <a:p>
            <a:pPr marR="0" algn="just" eaLnBrk="1" hangingPunct="1">
              <a:lnSpc>
                <a:spcPct val="80000"/>
              </a:lnSpc>
              <a:buFont typeface="Arial" pitchFamily="34" charset="0"/>
              <a:buChar char="•"/>
            </a:pPr>
            <a:r>
              <a:rPr lang="sk-SK" sz="2000" b="1" dirty="0" smtClean="0">
                <a:solidFill>
                  <a:schemeClr val="accent3"/>
                </a:solidFill>
                <a:effectLst>
                  <a:outerShdw blurRad="38100" dist="38100" dir="2700000" algn="tl">
                    <a:srgbClr val="000000">
                      <a:alpha val="43137"/>
                    </a:srgbClr>
                  </a:outerShdw>
                </a:effectLst>
              </a:rPr>
              <a:t> </a:t>
            </a:r>
            <a:endParaRPr lang="sk-SK" sz="2800" b="1" dirty="0" smtClean="0">
              <a:solidFill>
                <a:srgbClr val="FFC000"/>
              </a:solidFill>
              <a:effectLst>
                <a:outerShdw blurRad="38100" dist="38100" dir="2700000" algn="tl">
                  <a:srgbClr val="000000">
                    <a:alpha val="43137"/>
                  </a:srgbClr>
                </a:outerShdw>
              </a:effectLst>
              <a:latin typeface="+mj-lt"/>
            </a:endParaRPr>
          </a:p>
          <a:p>
            <a:pPr marR="0" algn="just" eaLnBrk="1" hangingPunct="1">
              <a:lnSpc>
                <a:spcPct val="80000"/>
              </a:lnSpc>
            </a:pPr>
            <a:r>
              <a:rPr lang="sk-SK" sz="2000" dirty="0" smtClean="0"/>
              <a:t> </a:t>
            </a:r>
          </a:p>
          <a:p>
            <a:pPr marL="342900" indent="-342900" algn="just">
              <a:lnSpc>
                <a:spcPct val="80000"/>
              </a:lnSpc>
              <a:buFont typeface="Wingdings" panose="05000000000000000000" pitchFamily="2" charset="2"/>
              <a:buChar char="Ø"/>
            </a:pPr>
            <a:r>
              <a:rPr lang="en-US" dirty="0" smtClean="0">
                <a:solidFill>
                  <a:schemeClr val="accent2"/>
                </a:solidFill>
              </a:rPr>
              <a:t>Responsibility </a:t>
            </a:r>
            <a:r>
              <a:rPr lang="en-US" dirty="0">
                <a:solidFill>
                  <a:schemeClr val="accent2"/>
                </a:solidFill>
              </a:rPr>
              <a:t>is assigned </a:t>
            </a:r>
            <a:r>
              <a:rPr lang="en-US" dirty="0"/>
              <a:t>to all activities that are part of the project, regardless of any changes in the implementation </a:t>
            </a:r>
            <a:r>
              <a:rPr lang="en-US" dirty="0" smtClean="0"/>
              <a:t>staff</a:t>
            </a:r>
            <a:endParaRPr lang="sk-SK" dirty="0" smtClean="0"/>
          </a:p>
          <a:p>
            <a:pPr marL="342900" indent="-342900" algn="just">
              <a:lnSpc>
                <a:spcPct val="80000"/>
              </a:lnSpc>
              <a:buFont typeface="Wingdings" panose="05000000000000000000" pitchFamily="2" charset="2"/>
              <a:buChar char="Ø"/>
            </a:pPr>
            <a:r>
              <a:rPr lang="en-US" dirty="0" smtClean="0"/>
              <a:t>The </a:t>
            </a:r>
            <a:r>
              <a:rPr lang="en-US" dirty="0">
                <a:solidFill>
                  <a:schemeClr val="accent2"/>
                </a:solidFill>
              </a:rPr>
              <a:t>time</a:t>
            </a:r>
            <a:r>
              <a:rPr lang="en-US" dirty="0"/>
              <a:t> and</a:t>
            </a:r>
            <a:r>
              <a:rPr lang="en-US" dirty="0">
                <a:solidFill>
                  <a:schemeClr val="accent2"/>
                </a:solidFill>
              </a:rPr>
              <a:t> cost </a:t>
            </a:r>
            <a:r>
              <a:rPr lang="en-US" dirty="0"/>
              <a:t>framework for implementation is clearly </a:t>
            </a:r>
            <a:r>
              <a:rPr lang="en-US" dirty="0" smtClean="0"/>
              <a:t>identified</a:t>
            </a:r>
            <a:endParaRPr lang="sk-SK" dirty="0" smtClean="0"/>
          </a:p>
          <a:p>
            <a:pPr marL="342900" indent="-342900" algn="just">
              <a:lnSpc>
                <a:spcPct val="80000"/>
              </a:lnSpc>
              <a:buFont typeface="Wingdings" panose="05000000000000000000" pitchFamily="2" charset="2"/>
              <a:buChar char="Ø"/>
            </a:pPr>
            <a:r>
              <a:rPr lang="en-US" dirty="0" smtClean="0"/>
              <a:t>Project </a:t>
            </a:r>
            <a:r>
              <a:rPr lang="en-US" dirty="0"/>
              <a:t>implementation resources are </a:t>
            </a:r>
            <a:r>
              <a:rPr lang="en-US" dirty="0">
                <a:solidFill>
                  <a:schemeClr val="accent2"/>
                </a:solidFill>
              </a:rPr>
              <a:t>allocated</a:t>
            </a:r>
            <a:r>
              <a:rPr lang="en-US" dirty="0"/>
              <a:t> for the </a:t>
            </a:r>
            <a:r>
              <a:rPr lang="en-US" dirty="0">
                <a:solidFill>
                  <a:schemeClr val="accent2"/>
                </a:solidFill>
              </a:rPr>
              <a:t>duration</a:t>
            </a:r>
            <a:r>
              <a:rPr lang="en-US" dirty="0"/>
              <a:t> of the project and are then released for other projects or consumed, which allows for greater flexibility and efficiency in the use of these resources</a:t>
            </a:r>
            <a:r>
              <a:rPr lang="en-US" dirty="0" smtClean="0"/>
              <a:t>.</a:t>
            </a:r>
            <a:endParaRPr lang="sk-SK" dirty="0" smtClean="0"/>
          </a:p>
          <a:p>
            <a:pPr marL="342900" indent="-342900" algn="just">
              <a:lnSpc>
                <a:spcPct val="80000"/>
              </a:lnSpc>
              <a:buFont typeface="Wingdings" panose="05000000000000000000" pitchFamily="2" charset="2"/>
              <a:buChar char="Ø"/>
            </a:pPr>
            <a:r>
              <a:rPr lang="en-US" dirty="0" smtClean="0"/>
              <a:t>Conditions </a:t>
            </a:r>
            <a:r>
              <a:rPr lang="en-US" dirty="0"/>
              <a:t>are created for monitoring the </a:t>
            </a:r>
            <a:r>
              <a:rPr lang="en-US" dirty="0">
                <a:solidFill>
                  <a:schemeClr val="accent2"/>
                </a:solidFill>
              </a:rPr>
              <a:t>actual progress </a:t>
            </a:r>
            <a:r>
              <a:rPr lang="en-US" dirty="0"/>
              <a:t>against the plan, during implementation it is possible to define deviations from the plan and effectively direct corrective actions</a:t>
            </a:r>
            <a:r>
              <a:rPr lang="en-US" dirty="0" smtClean="0"/>
              <a:t>.</a:t>
            </a:r>
            <a:endParaRPr lang="sk-SK" dirty="0" smtClean="0"/>
          </a:p>
          <a:p>
            <a:pPr marL="342900" indent="-342900" algn="just">
              <a:lnSpc>
                <a:spcPct val="80000"/>
              </a:lnSpc>
              <a:buFont typeface="Wingdings" panose="05000000000000000000" pitchFamily="2" charset="2"/>
              <a:buChar char="Ø"/>
            </a:pPr>
            <a:r>
              <a:rPr lang="en-US" dirty="0" smtClean="0"/>
              <a:t>The </a:t>
            </a:r>
            <a:r>
              <a:rPr lang="en-US" dirty="0"/>
              <a:t>system of </a:t>
            </a:r>
            <a:r>
              <a:rPr lang="en-US" dirty="0">
                <a:solidFill>
                  <a:schemeClr val="accent2"/>
                </a:solidFill>
              </a:rPr>
              <a:t>distribution of responsibility </a:t>
            </a:r>
            <a:r>
              <a:rPr lang="en-US" dirty="0"/>
              <a:t>for project management and the rules of problem escalation will enable smooth management without the need for excessive supervision by the customer/project sponsor</a:t>
            </a:r>
            <a:r>
              <a:rPr lang="en-US" dirty="0" smtClean="0"/>
              <a:t>.</a:t>
            </a:r>
            <a:endParaRPr lang="sk-SK" dirty="0" smtClean="0"/>
          </a:p>
          <a:p>
            <a:pPr marL="342900" indent="-342900" algn="just">
              <a:lnSpc>
                <a:spcPct val="80000"/>
              </a:lnSpc>
              <a:buFont typeface="Wingdings" panose="05000000000000000000" pitchFamily="2" charset="2"/>
              <a:buChar char="Ø"/>
            </a:pPr>
            <a:r>
              <a:rPr lang="en-US" dirty="0" smtClean="0"/>
              <a:t>Management </a:t>
            </a:r>
            <a:r>
              <a:rPr lang="en-US" dirty="0"/>
              <a:t>principles</a:t>
            </a:r>
            <a:r>
              <a:rPr lang="en-US" dirty="0">
                <a:solidFill>
                  <a:schemeClr val="accent2"/>
                </a:solidFill>
              </a:rPr>
              <a:t> contribute </a:t>
            </a:r>
            <a:r>
              <a:rPr lang="en-US" dirty="0"/>
              <a:t>to obtaining approval for meeting or exceeding the planned project </a:t>
            </a:r>
            <a:r>
              <a:rPr lang="en-US" dirty="0">
                <a:solidFill>
                  <a:schemeClr val="accent2"/>
                </a:solidFill>
              </a:rPr>
              <a:t>goal</a:t>
            </a:r>
            <a:r>
              <a:rPr lang="en-US" dirty="0" smtClean="0"/>
              <a:t>.</a:t>
            </a:r>
            <a:endParaRPr lang="sk-SK" dirty="0" smtClean="0"/>
          </a:p>
          <a:p>
            <a:pPr marL="342900" indent="-342900" algn="just">
              <a:lnSpc>
                <a:spcPct val="80000"/>
              </a:lnSpc>
              <a:buFont typeface="Wingdings" panose="05000000000000000000" pitchFamily="2" charset="2"/>
              <a:buChar char="Ø"/>
            </a:pPr>
            <a:r>
              <a:rPr lang="en-US" dirty="0" smtClean="0"/>
              <a:t>A </a:t>
            </a:r>
            <a:r>
              <a:rPr lang="en-US" dirty="0"/>
              <a:t>systems </a:t>
            </a:r>
            <a:r>
              <a:rPr lang="en-US" dirty="0">
                <a:solidFill>
                  <a:schemeClr val="accent2"/>
                </a:solidFill>
              </a:rPr>
              <a:t>approach</a:t>
            </a:r>
            <a:r>
              <a:rPr lang="en-US" dirty="0"/>
              <a:t> to project management generates a range of information that can be used to advantage for the </a:t>
            </a:r>
            <a:r>
              <a:rPr lang="en-US" dirty="0">
                <a:solidFill>
                  <a:schemeClr val="accent2"/>
                </a:solidFill>
              </a:rPr>
              <a:t>implementation of other projects.</a:t>
            </a:r>
            <a:endParaRPr lang="sk-SK" dirty="0" smtClean="0">
              <a:solidFill>
                <a:schemeClr val="accent2"/>
              </a:solidFill>
            </a:endParaRPr>
          </a:p>
        </p:txBody>
      </p:sp>
      <p:sp>
        <p:nvSpPr>
          <p:cNvPr id="2" name="Zástupný symbol čísla snímky 1"/>
          <p:cNvSpPr>
            <a:spLocks noGrp="1"/>
          </p:cNvSpPr>
          <p:nvPr>
            <p:ph type="sldNum" sz="quarter" idx="12"/>
          </p:nvPr>
        </p:nvSpPr>
        <p:spPr/>
        <p:txBody>
          <a:bodyPr/>
          <a:lstStyle/>
          <a:p>
            <a:pPr>
              <a:defRPr/>
            </a:pPr>
            <a:fld id="{D316DCD7-C330-416C-8EB1-9240C1FB52BD}" type="slidenum">
              <a:rPr lang="sk-SK" smtClean="0"/>
              <a:pPr>
                <a:defRPr/>
              </a:pPr>
              <a:t>9</a:t>
            </a:fld>
            <a:endParaRPr lang="sk-SK"/>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zletný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Vzletný">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11763</TotalTime>
  <Words>4163</Words>
  <Application>Microsoft Office PowerPoint</Application>
  <PresentationFormat>Prezentácia na obrazovke (4:3)</PresentationFormat>
  <Paragraphs>613</Paragraphs>
  <Slides>89</Slides>
  <Notes>2</Notes>
  <HiddenSlides>0</HiddenSlides>
  <MMClips>0</MMClips>
  <ScaleCrop>false</ScaleCrop>
  <HeadingPairs>
    <vt:vector size="8" baseType="variant">
      <vt:variant>
        <vt:lpstr>Použité písma</vt:lpstr>
      </vt:variant>
      <vt:variant>
        <vt:i4>11</vt:i4>
      </vt:variant>
      <vt:variant>
        <vt:lpstr>Motív</vt:lpstr>
      </vt:variant>
      <vt:variant>
        <vt:i4>1</vt:i4>
      </vt:variant>
      <vt:variant>
        <vt:lpstr>Vložené servery OLE</vt:lpstr>
      </vt:variant>
      <vt:variant>
        <vt:i4>1</vt:i4>
      </vt:variant>
      <vt:variant>
        <vt:lpstr>Nadpisy snímok</vt:lpstr>
      </vt:variant>
      <vt:variant>
        <vt:i4>89</vt:i4>
      </vt:variant>
    </vt:vector>
  </HeadingPairs>
  <TitlesOfParts>
    <vt:vector size="102" baseType="lpstr">
      <vt:lpstr>Arial</vt:lpstr>
      <vt:lpstr>Arial CE</vt:lpstr>
      <vt:lpstr>Calibri</vt:lpstr>
      <vt:lpstr>Calibri Light</vt:lpstr>
      <vt:lpstr>Cambria Math</vt:lpstr>
      <vt:lpstr>Constantia</vt:lpstr>
      <vt:lpstr>Palatino Linotype</vt:lpstr>
      <vt:lpstr>Symbol</vt:lpstr>
      <vt:lpstr>Times New Roman</vt:lpstr>
      <vt:lpstr>Wingdings</vt:lpstr>
      <vt:lpstr>Wingdings 2</vt:lpstr>
      <vt:lpstr>Motív balíka Office</vt:lpstr>
      <vt:lpstr>Acrobat Document</vt:lpstr>
      <vt:lpstr>Prezentácia programu PowerPoint</vt:lpstr>
      <vt:lpstr>          PROJECT MANAGEMNET STANDARDS </vt:lpstr>
      <vt:lpstr>Prezentácia programu PowerPoint</vt:lpstr>
      <vt:lpstr>I. PROJECT MANAGEMNT - principles</vt:lpstr>
      <vt:lpstr>II. Project -Building Investment  </vt:lpstr>
      <vt:lpstr>  III. Project management Processess</vt:lpstr>
      <vt:lpstr>  IV.  Asset management</vt:lpstr>
      <vt:lpstr>  I.Project management Definition </vt:lpstr>
      <vt:lpstr>Project management characteristics</vt:lpstr>
      <vt:lpstr>Prezentácia programu PowerPoint</vt:lpstr>
      <vt:lpstr>Subject and structure of project management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Project</vt:lpstr>
      <vt:lpstr>Project characteristics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PROJECT LIFE CYCLUS </vt:lpstr>
      <vt:lpstr>Prezentácia programu PowerPoint</vt:lpstr>
      <vt:lpstr>II.  Investment projects in construction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FIDIC - Federation Internationale des Ingenieurs – Lausanne. </vt:lpstr>
      <vt:lpstr>Evaluation of investment projects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Diagnostická technika - Žilinská univerzita</vt:lpstr>
      <vt:lpstr>Prezentácia programu PowerPoint</vt:lpstr>
      <vt:lpstr>Experimentálne merania koeficientov únavy A, B</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Riadenie rpojektov</dc:title>
  <dc:creator>Martin</dc:creator>
  <cp:lastModifiedBy>admin</cp:lastModifiedBy>
  <cp:revision>481</cp:revision>
  <cp:lastPrinted>2011-03-29T08:23:16Z</cp:lastPrinted>
  <dcterms:created xsi:type="dcterms:W3CDTF">2011-01-19T12:25:21Z</dcterms:created>
  <dcterms:modified xsi:type="dcterms:W3CDTF">2025-04-15T07:42:38Z</dcterms:modified>
</cp:coreProperties>
</file>